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8" r:id="rId2"/>
    <p:sldId id="301" r:id="rId3"/>
    <p:sldId id="299" r:id="rId4"/>
    <p:sldId id="300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2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E7B"/>
    <a:srgbClr val="0A6FB7"/>
    <a:srgbClr val="99D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4"/>
    <p:restoredTop sz="94631"/>
  </p:normalViewPr>
  <p:slideViewPr>
    <p:cSldViewPr snapToGrid="0" snapToObjects="1" showGuides="1">
      <p:cViewPr varScale="1">
        <p:scale>
          <a:sx n="80" d="100"/>
          <a:sy n="80" d="100"/>
        </p:scale>
        <p:origin x="-850" y="-62"/>
      </p:cViewPr>
      <p:guideLst>
        <p:guide orient="horz" pos="252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9BB2F7E-8B63-CF45-A8FE-8951637A6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形狀">
            <a:extLst>
              <a:ext uri="{FF2B5EF4-FFF2-40B4-BE49-F238E27FC236}">
                <a16:creationId xmlns:a16="http://schemas.microsoft.com/office/drawing/2014/main" xmlns="" id="{91F63CD3-D26C-40D0-A908-E258A52DC904}"/>
              </a:ext>
            </a:extLst>
          </p:cNvPr>
          <p:cNvSpPr/>
          <p:nvPr/>
        </p:nvSpPr>
        <p:spPr>
          <a:xfrm>
            <a:off x="89404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97351581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pyter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"/>
          <p:cNvSpPr/>
          <p:nvPr/>
        </p:nvSpPr>
        <p:spPr>
          <a:xfrm>
            <a:off x="228574" y="323849"/>
            <a:ext cx="11732842" cy="5638385"/>
          </a:xfrm>
          <a:prstGeom prst="roundRect">
            <a:avLst>
              <a:gd name="adj" fmla="val 310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1" name="形狀"/>
          <p:cNvSpPr/>
          <p:nvPr/>
        </p:nvSpPr>
        <p:spPr>
          <a:xfrm>
            <a:off x="228600" y="247650"/>
            <a:ext cx="11732816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" y="0"/>
                </a:moveTo>
                <a:cubicBezTo>
                  <a:pt x="362" y="0"/>
                  <a:pt x="272" y="1"/>
                  <a:pt x="212" y="269"/>
                </a:cubicBezTo>
                <a:cubicBezTo>
                  <a:pt x="125" y="605"/>
                  <a:pt x="57" y="1333"/>
                  <a:pt x="25" y="2258"/>
                </a:cubicBezTo>
                <a:cubicBezTo>
                  <a:pt x="0" y="2900"/>
                  <a:pt x="0" y="3862"/>
                  <a:pt x="0" y="54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466"/>
                </a:lnTo>
                <a:cubicBezTo>
                  <a:pt x="21600" y="3862"/>
                  <a:pt x="21600" y="2900"/>
                  <a:pt x="21575" y="2258"/>
                </a:cubicBezTo>
                <a:cubicBezTo>
                  <a:pt x="21543" y="1333"/>
                  <a:pt x="21475" y="605"/>
                  <a:pt x="21388" y="269"/>
                </a:cubicBezTo>
                <a:cubicBezTo>
                  <a:pt x="21328" y="1"/>
                  <a:pt x="21238" y="0"/>
                  <a:pt x="21087" y="0"/>
                </a:cubicBezTo>
                <a:lnTo>
                  <a:pt x="513" y="0"/>
                </a:lnTo>
                <a:close/>
              </a:path>
            </a:pathLst>
          </a:custGeom>
          <a:solidFill>
            <a:srgbClr val="DEDEDE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9BB2F7E-8B63-CF45-A8FE-8951637A6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137" name="群組"/>
          <p:cNvGrpSpPr/>
          <p:nvPr/>
        </p:nvGrpSpPr>
        <p:grpSpPr>
          <a:xfrm>
            <a:off x="1783736" y="430098"/>
            <a:ext cx="9854284" cy="648793"/>
            <a:chOff x="0" y="0"/>
            <a:chExt cx="19708566" cy="1297585"/>
          </a:xfrm>
        </p:grpSpPr>
        <p:sp>
          <p:nvSpPr>
            <p:cNvPr id="135" name="圓角矩形"/>
            <p:cNvSpPr/>
            <p:nvPr/>
          </p:nvSpPr>
          <p:spPr>
            <a:xfrm>
              <a:off x="0" y="0"/>
              <a:ext cx="19708567" cy="1297586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36" name="形狀"/>
            <p:cNvSpPr/>
            <p:nvPr/>
          </p:nvSpPr>
          <p:spPr>
            <a:xfrm>
              <a:off x="342663" y="191611"/>
              <a:ext cx="857446" cy="9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90BE6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38" name="冒險01"/>
          <p:cNvSpPr txBox="1">
            <a:spLocks noGrp="1"/>
          </p:cNvSpPr>
          <p:nvPr>
            <p:ph type="body" sz="quarter" idx="14"/>
          </p:nvPr>
        </p:nvSpPr>
        <p:spPr>
          <a:xfrm>
            <a:off x="2586638" y="518533"/>
            <a:ext cx="8832568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0" name="圓形"/>
          <p:cNvSpPr/>
          <p:nvPr/>
        </p:nvSpPr>
        <p:spPr>
          <a:xfrm>
            <a:off x="632225" y="625787"/>
            <a:ext cx="257416" cy="257416"/>
          </a:xfrm>
          <a:prstGeom prst="ellipse">
            <a:avLst/>
          </a:prstGeom>
          <a:solidFill>
            <a:srgbClr val="EC6B5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1" name="圓形"/>
          <p:cNvSpPr/>
          <p:nvPr/>
        </p:nvSpPr>
        <p:spPr>
          <a:xfrm>
            <a:off x="971398" y="625787"/>
            <a:ext cx="257416" cy="257416"/>
          </a:xfrm>
          <a:prstGeom prst="ellipse">
            <a:avLst/>
          </a:prstGeom>
          <a:solidFill>
            <a:srgbClr val="F4C04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2" name="圓形"/>
          <p:cNvSpPr/>
          <p:nvPr/>
        </p:nvSpPr>
        <p:spPr>
          <a:xfrm>
            <a:off x="1310571" y="625787"/>
            <a:ext cx="257416" cy="257416"/>
          </a:xfrm>
          <a:prstGeom prst="ellipse">
            <a:avLst/>
          </a:prstGeom>
          <a:solidFill>
            <a:srgbClr val="62C75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860B3BFE-2F1C-4E24-93EC-C96B839251F8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》III-39</a:t>
            </a:r>
          </a:p>
        </p:txBody>
      </p:sp>
    </p:spTree>
    <p:extLst>
      <p:ext uri="{BB962C8B-B14F-4D97-AF65-F5344CB8AC3E}">
        <p14:creationId xmlns:p14="http://schemas.microsoft.com/office/powerpoint/2010/main" val="22343887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準只帶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9BB2F7E-8B63-CF45-A8FE-8951637A6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30" name="圓角矩形"/>
          <p:cNvSpPr/>
          <p:nvPr/>
        </p:nvSpPr>
        <p:spPr>
          <a:xfrm>
            <a:off x="635540" y="528335"/>
            <a:ext cx="10920922" cy="719020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3" name="冒險01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dirty="0" err="1"/>
              <a:t>冒險</a:t>
            </a:r>
            <a:r>
              <a:rPr lang="zh-TW" altLang="en-US" dirty="0"/>
              <a:t>旅程</a:t>
            </a:r>
            <a:endParaRPr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1A90F509-0962-4D77-BB37-93AF9406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xmlns="" id="{9311D026-6379-4932-929E-12636B52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69" y="323829"/>
            <a:ext cx="744854" cy="9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359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9BB2F7E-8B63-CF45-A8FE-8951637A6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2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3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4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47" name="群組"/>
          <p:cNvGrpSpPr/>
          <p:nvPr/>
        </p:nvGrpSpPr>
        <p:grpSpPr>
          <a:xfrm>
            <a:off x="704170" y="512751"/>
            <a:ext cx="10920922" cy="719020"/>
            <a:chOff x="0" y="0"/>
            <a:chExt cx="21841841" cy="1438038"/>
          </a:xfrm>
        </p:grpSpPr>
        <p:sp>
          <p:nvSpPr>
            <p:cNvPr id="45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46" name="形狀"/>
            <p:cNvSpPr/>
            <p:nvPr userDrawn="1"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48" name="圓形"/>
          <p:cNvSpPr/>
          <p:nvPr/>
        </p:nvSpPr>
        <p:spPr>
          <a:xfrm>
            <a:off x="5283260" y="1771313"/>
            <a:ext cx="1762740" cy="1762740"/>
          </a:xfrm>
          <a:prstGeom prst="ellipse">
            <a:avLst/>
          </a:prstGeom>
          <a:solidFill>
            <a:srgbClr val="49897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49" name="影像"/>
          <p:cNvSpPr>
            <a:spLocks noGrp="1"/>
          </p:cNvSpPr>
          <p:nvPr>
            <p:ph type="pic" sz="quarter" idx="14"/>
          </p:nvPr>
        </p:nvSpPr>
        <p:spPr>
          <a:xfrm>
            <a:off x="5442350" y="1868893"/>
            <a:ext cx="1444561" cy="2011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TW" altLang="en-US"/>
              <a:t>按一下圖示以新增圖片</a:t>
            </a:r>
            <a:endParaRPr dirty="0"/>
          </a:p>
        </p:txBody>
      </p:sp>
      <p:sp>
        <p:nvSpPr>
          <p:cNvPr id="50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5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chemeClr val="tx1">
                    <a:lumMod val="95000"/>
                    <a:lumOff val="5000"/>
                    <a:alpha val="77331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1" name="冒險01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5" name="影像" descr="影像">
            <a:extLst>
              <a:ext uri="{FF2B5EF4-FFF2-40B4-BE49-F238E27FC236}">
                <a16:creationId xmlns:a16="http://schemas.microsoft.com/office/drawing/2014/main" xmlns="" id="{F20D0D5D-45FC-4E7D-AABB-A010DD22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" t="2" r="5" b="17208"/>
          <a:stretch>
            <a:fillRect/>
          </a:stretch>
        </p:blipFill>
        <p:spPr>
          <a:xfrm>
            <a:off x="5442407" y="1868945"/>
            <a:ext cx="1444427" cy="166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9" extrusionOk="0">
                <a:moveTo>
                  <a:pt x="4772" y="0"/>
                </a:moveTo>
                <a:cubicBezTo>
                  <a:pt x="3587" y="503"/>
                  <a:pt x="2474" y="1161"/>
                  <a:pt x="1481" y="1980"/>
                </a:cubicBezTo>
                <a:cubicBezTo>
                  <a:pt x="922" y="2441"/>
                  <a:pt x="437" y="2938"/>
                  <a:pt x="0" y="3454"/>
                </a:cubicBezTo>
                <a:lnTo>
                  <a:pt x="0" y="15881"/>
                </a:lnTo>
                <a:cubicBezTo>
                  <a:pt x="437" y="16397"/>
                  <a:pt x="922" y="16894"/>
                  <a:pt x="1481" y="17354"/>
                </a:cubicBezTo>
                <a:cubicBezTo>
                  <a:pt x="6628" y="21600"/>
                  <a:pt x="14972" y="21600"/>
                  <a:pt x="20119" y="17354"/>
                </a:cubicBezTo>
                <a:cubicBezTo>
                  <a:pt x="20678" y="16894"/>
                  <a:pt x="21163" y="16397"/>
                  <a:pt x="21600" y="15881"/>
                </a:cubicBezTo>
                <a:lnTo>
                  <a:pt x="21600" y="3454"/>
                </a:lnTo>
                <a:cubicBezTo>
                  <a:pt x="21163" y="2938"/>
                  <a:pt x="20678" y="2441"/>
                  <a:pt x="20119" y="1980"/>
                </a:cubicBezTo>
                <a:cubicBezTo>
                  <a:pt x="19126" y="1161"/>
                  <a:pt x="18013" y="503"/>
                  <a:pt x="16828" y="0"/>
                </a:cubicBezTo>
                <a:lnTo>
                  <a:pt x="4772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74909176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9BB2F7E-8B63-CF45-A8FE-8951637A6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FFCB78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FFF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EB63DF0-14B1-4687-AA56-33ACE68F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02" y="1807184"/>
            <a:ext cx="2126712" cy="1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6689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9BB2F7E-8B63-CF45-A8FE-8951637A6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4" name="圓角矩形"/>
          <p:cNvSpPr/>
          <p:nvPr/>
        </p:nvSpPr>
        <p:spPr>
          <a:xfrm>
            <a:off x="635540" y="512751"/>
            <a:ext cx="10920921" cy="719019"/>
          </a:xfrm>
          <a:prstGeom prst="roundRect">
            <a:avLst>
              <a:gd name="adj" fmla="val 44157"/>
            </a:avLst>
          </a:pr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5" name="圓角矩形"/>
          <p:cNvSpPr/>
          <p:nvPr/>
        </p:nvSpPr>
        <p:spPr>
          <a:xfrm>
            <a:off x="959886" y="977952"/>
            <a:ext cx="10409488" cy="5077595"/>
          </a:xfrm>
          <a:prstGeom prst="roundRect">
            <a:avLst>
              <a:gd name="adj" fmla="val 5428"/>
            </a:avLst>
          </a:prstGeom>
          <a:solidFill>
            <a:srgbClr val="FF8E7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6" name="形狀"/>
          <p:cNvSpPr/>
          <p:nvPr/>
        </p:nvSpPr>
        <p:spPr>
          <a:xfrm>
            <a:off x="825417" y="618927"/>
            <a:ext cx="475129" cy="536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8" h="21507" extrusionOk="0">
                <a:moveTo>
                  <a:pt x="9105" y="6"/>
                </a:moveTo>
                <a:cubicBezTo>
                  <a:pt x="7285" y="65"/>
                  <a:pt x="5468" y="611"/>
                  <a:pt x="3888" y="1688"/>
                </a:cubicBezTo>
                <a:cubicBezTo>
                  <a:pt x="-325" y="4560"/>
                  <a:pt x="-1262" y="10111"/>
                  <a:pt x="1805" y="14057"/>
                </a:cubicBezTo>
                <a:cubicBezTo>
                  <a:pt x="4439" y="17445"/>
                  <a:pt x="9304" y="18637"/>
                  <a:pt x="13373" y="16896"/>
                </a:cubicBezTo>
                <a:lnTo>
                  <a:pt x="13665" y="16773"/>
                </a:lnTo>
                <a:lnTo>
                  <a:pt x="13826" y="17025"/>
                </a:lnTo>
                <a:cubicBezTo>
                  <a:pt x="13840" y="17046"/>
                  <a:pt x="13850" y="17060"/>
                  <a:pt x="13862" y="17075"/>
                </a:cubicBezTo>
                <a:lnTo>
                  <a:pt x="17312" y="21507"/>
                </a:lnTo>
                <a:cubicBezTo>
                  <a:pt x="18351" y="20932"/>
                  <a:pt x="19362" y="20301"/>
                  <a:pt x="20338" y="19601"/>
                </a:cubicBezTo>
                <a:lnTo>
                  <a:pt x="16811" y="15068"/>
                </a:lnTo>
                <a:cubicBezTo>
                  <a:pt x="16783" y="15033"/>
                  <a:pt x="16753" y="15003"/>
                  <a:pt x="16721" y="14973"/>
                </a:cubicBezTo>
                <a:lnTo>
                  <a:pt x="16494" y="14755"/>
                </a:lnTo>
                <a:lnTo>
                  <a:pt x="16697" y="14521"/>
                </a:lnTo>
                <a:cubicBezTo>
                  <a:pt x="19481" y="11400"/>
                  <a:pt x="19646" y="6926"/>
                  <a:pt x="17091" y="3639"/>
                </a:cubicBezTo>
                <a:cubicBezTo>
                  <a:pt x="15174" y="1173"/>
                  <a:pt x="12138" y="-93"/>
                  <a:pt x="9105" y="6"/>
                </a:cubicBezTo>
                <a:close/>
                <a:moveTo>
                  <a:pt x="9135" y="1850"/>
                </a:moveTo>
                <a:cubicBezTo>
                  <a:pt x="9623" y="1832"/>
                  <a:pt x="10115" y="1861"/>
                  <a:pt x="10609" y="1934"/>
                </a:cubicBezTo>
                <a:cubicBezTo>
                  <a:pt x="12584" y="2225"/>
                  <a:pt x="14318" y="3213"/>
                  <a:pt x="15491" y="4723"/>
                </a:cubicBezTo>
                <a:cubicBezTo>
                  <a:pt x="17917" y="7844"/>
                  <a:pt x="17183" y="12232"/>
                  <a:pt x="13850" y="14504"/>
                </a:cubicBezTo>
                <a:cubicBezTo>
                  <a:pt x="12525" y="15407"/>
                  <a:pt x="10983" y="15845"/>
                  <a:pt x="9457" y="15845"/>
                </a:cubicBezTo>
                <a:cubicBezTo>
                  <a:pt x="7146" y="15845"/>
                  <a:pt x="4866" y="14847"/>
                  <a:pt x="3405" y="12967"/>
                </a:cubicBezTo>
                <a:cubicBezTo>
                  <a:pt x="979" y="9846"/>
                  <a:pt x="1713" y="5458"/>
                  <a:pt x="5046" y="3186"/>
                </a:cubicBezTo>
                <a:cubicBezTo>
                  <a:pt x="6255" y="2362"/>
                  <a:pt x="7670" y="1904"/>
                  <a:pt x="9135" y="1850"/>
                </a:cubicBezTo>
                <a:close/>
              </a:path>
            </a:pathLst>
          </a:custGeom>
          <a:solidFill>
            <a:srgbClr val="90BE6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19" name="群組"/>
          <p:cNvGrpSpPr/>
          <p:nvPr/>
        </p:nvGrpSpPr>
        <p:grpSpPr>
          <a:xfrm>
            <a:off x="704170" y="512751"/>
            <a:ext cx="10920921" cy="719019"/>
            <a:chOff x="0" y="0"/>
            <a:chExt cx="21841840" cy="1438037"/>
          </a:xfrm>
        </p:grpSpPr>
        <p:sp>
          <p:nvSpPr>
            <p:cNvPr id="117" name="圓角矩形"/>
            <p:cNvSpPr/>
            <p:nvPr/>
          </p:nvSpPr>
          <p:spPr>
            <a:xfrm>
              <a:off x="0" y="0"/>
              <a:ext cx="21841841" cy="1438038"/>
            </a:xfrm>
            <a:prstGeom prst="roundRect">
              <a:avLst>
                <a:gd name="adj" fmla="val 4415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形狀"/>
            <p:cNvSpPr/>
            <p:nvPr/>
          </p:nvSpPr>
          <p:spPr>
            <a:xfrm>
              <a:off x="379753" y="212351"/>
              <a:ext cx="950257" cy="107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507" extrusionOk="0">
                  <a:moveTo>
                    <a:pt x="9105" y="6"/>
                  </a:moveTo>
                  <a:cubicBezTo>
                    <a:pt x="7285" y="65"/>
                    <a:pt x="5468" y="611"/>
                    <a:pt x="3888" y="1688"/>
                  </a:cubicBezTo>
                  <a:cubicBezTo>
                    <a:pt x="-325" y="4560"/>
                    <a:pt x="-1262" y="10111"/>
                    <a:pt x="1805" y="14057"/>
                  </a:cubicBezTo>
                  <a:cubicBezTo>
                    <a:pt x="4439" y="17445"/>
                    <a:pt x="9304" y="18637"/>
                    <a:pt x="13373" y="16896"/>
                  </a:cubicBezTo>
                  <a:lnTo>
                    <a:pt x="13665" y="16773"/>
                  </a:lnTo>
                  <a:lnTo>
                    <a:pt x="13826" y="17025"/>
                  </a:lnTo>
                  <a:cubicBezTo>
                    <a:pt x="13840" y="17046"/>
                    <a:pt x="13850" y="17060"/>
                    <a:pt x="13862" y="17075"/>
                  </a:cubicBezTo>
                  <a:lnTo>
                    <a:pt x="17312" y="21507"/>
                  </a:lnTo>
                  <a:cubicBezTo>
                    <a:pt x="18351" y="20932"/>
                    <a:pt x="19362" y="20301"/>
                    <a:pt x="20338" y="19601"/>
                  </a:cubicBezTo>
                  <a:lnTo>
                    <a:pt x="16811" y="15068"/>
                  </a:lnTo>
                  <a:cubicBezTo>
                    <a:pt x="16783" y="15033"/>
                    <a:pt x="16753" y="15003"/>
                    <a:pt x="16721" y="14973"/>
                  </a:cubicBezTo>
                  <a:lnTo>
                    <a:pt x="16494" y="14755"/>
                  </a:lnTo>
                  <a:lnTo>
                    <a:pt x="16697" y="14521"/>
                  </a:lnTo>
                  <a:cubicBezTo>
                    <a:pt x="19481" y="11400"/>
                    <a:pt x="19646" y="6926"/>
                    <a:pt x="17091" y="3639"/>
                  </a:cubicBezTo>
                  <a:cubicBezTo>
                    <a:pt x="15174" y="1173"/>
                    <a:pt x="12138" y="-93"/>
                    <a:pt x="9105" y="6"/>
                  </a:cubicBezTo>
                  <a:close/>
                  <a:moveTo>
                    <a:pt x="9135" y="1850"/>
                  </a:moveTo>
                  <a:cubicBezTo>
                    <a:pt x="9623" y="1832"/>
                    <a:pt x="10115" y="1861"/>
                    <a:pt x="10609" y="1934"/>
                  </a:cubicBezTo>
                  <a:cubicBezTo>
                    <a:pt x="12584" y="2225"/>
                    <a:pt x="14318" y="3213"/>
                    <a:pt x="15491" y="4723"/>
                  </a:cubicBezTo>
                  <a:cubicBezTo>
                    <a:pt x="17917" y="7844"/>
                    <a:pt x="17183" y="12232"/>
                    <a:pt x="13850" y="14504"/>
                  </a:cubicBezTo>
                  <a:cubicBezTo>
                    <a:pt x="12525" y="15407"/>
                    <a:pt x="10983" y="15845"/>
                    <a:pt x="9457" y="15845"/>
                  </a:cubicBezTo>
                  <a:cubicBezTo>
                    <a:pt x="7146" y="15845"/>
                    <a:pt x="4866" y="14847"/>
                    <a:pt x="3405" y="12967"/>
                  </a:cubicBezTo>
                  <a:cubicBezTo>
                    <a:pt x="979" y="9846"/>
                    <a:pt x="1713" y="5458"/>
                    <a:pt x="5046" y="3186"/>
                  </a:cubicBezTo>
                  <a:cubicBezTo>
                    <a:pt x="6255" y="2362"/>
                    <a:pt x="7670" y="1904"/>
                    <a:pt x="9135" y="1850"/>
                  </a:cubicBezTo>
                  <a:close/>
                </a:path>
              </a:pathLst>
            </a:custGeom>
            <a:solidFill>
              <a:srgbClr val="4989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0" name="圓形"/>
          <p:cNvSpPr/>
          <p:nvPr/>
        </p:nvSpPr>
        <p:spPr>
          <a:xfrm>
            <a:off x="5283200" y="1771650"/>
            <a:ext cx="1762739" cy="1762739"/>
          </a:xfrm>
          <a:prstGeom prst="ellipse">
            <a:avLst/>
          </a:prstGeom>
          <a:solidFill>
            <a:srgbClr val="99DDC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2" name="開啟 Jupyter Notebook"/>
          <p:cNvSpPr txBox="1">
            <a:spLocks noGrp="1"/>
          </p:cNvSpPr>
          <p:nvPr>
            <p:ph type="body" sz="quarter" idx="15"/>
          </p:nvPr>
        </p:nvSpPr>
        <p:spPr>
          <a:xfrm>
            <a:off x="979947" y="4505146"/>
            <a:ext cx="10369364" cy="890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6400" b="1" i="0" spc="-128">
                <a:solidFill>
                  <a:srgbClr val="FFFBE9">
                    <a:alpha val="77331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3" name="冒險05"/>
          <p:cNvSpPr txBox="1">
            <a:spLocks noGrp="1"/>
          </p:cNvSpPr>
          <p:nvPr>
            <p:ph type="body" sz="quarter" idx="16"/>
          </p:nvPr>
        </p:nvSpPr>
        <p:spPr>
          <a:xfrm>
            <a:off x="1570646" y="651241"/>
            <a:ext cx="9630811" cy="47192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000" b="1" i="0" spc="-60">
                <a:solidFill>
                  <a:srgbClr val="E5504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FB273EB-AD95-4363-B438-1731E0C7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72" y="1877343"/>
            <a:ext cx="1080394" cy="16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720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432" y="6366739"/>
            <a:ext cx="12328397" cy="489966"/>
          </a:xfrm>
          <a:prstGeom prst="rect">
            <a:avLst/>
          </a:prstGeom>
          <a:solidFill>
            <a:srgbClr val="F3722C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678584" y="6387707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>
                    <a:alpha val="88419"/>
                  </a:srgbClr>
                </a:solidFill>
              </a:defRPr>
            </a:lvl1pPr>
          </a:lstStyle>
          <a:p>
            <a:fld id="{89BB2F7E-8B63-CF45-A8FE-8951637A6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4" name="幻燈片標題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523875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3250" y="2124252"/>
            <a:ext cx="523875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F4B5DA7F-0C68-4220-9A45-2A827B3B3017}"/>
              </a:ext>
            </a:extLst>
          </p:cNvPr>
          <p:cNvSpPr txBox="1"/>
          <p:nvPr/>
        </p:nvSpPr>
        <p:spPr>
          <a:xfrm>
            <a:off x="69388" y="6167469"/>
            <a:ext cx="7082526" cy="650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11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少年</a:t>
            </a:r>
            <a:r>
              <a:rPr lang="en-US" altLang="zh-TW" sz="1800" b="1" i="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的大冒險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 AI </a:t>
            </a:r>
            <a:r>
              <a:rPr lang="zh-TW" altLang="en-US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深度學習達人的第一門課</a:t>
            </a:r>
            <a:r>
              <a:rPr lang="en-US" altLang="zh-TW" sz="1800" b="1" i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》III-39</a:t>
            </a:r>
          </a:p>
        </p:txBody>
      </p:sp>
    </p:spTree>
    <p:extLst>
      <p:ext uri="{BB962C8B-B14F-4D97-AF65-F5344CB8AC3E}">
        <p14:creationId xmlns:p14="http://schemas.microsoft.com/office/powerpoint/2010/main" val="213634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 spd="med"/>
  <p:txStyles>
    <p:titleStyle>
      <a:lvl1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60" baseline="0">
          <a:solidFill>
            <a:srgbClr val="E5504C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304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609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914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219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15240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18288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21336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24384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2743200" marR="0" indent="-304800" algn="l" defTabSz="1219169" rtl="0" eaLnBrk="1" latinLnBrk="0" hangingPunct="1">
        <a:lnSpc>
          <a:spcPct val="11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59" name="安裝 Anaconda"/>
          <p:cNvSpPr txBox="1">
            <a:spLocks noGrp="1"/>
          </p:cNvSpPr>
          <p:nvPr>
            <p:ph type="body" sz="quarter" idx="15"/>
          </p:nvPr>
        </p:nvSpPr>
        <p:spPr>
          <a:xfrm>
            <a:off x="979947" y="4492835"/>
            <a:ext cx="10369364" cy="915122"/>
          </a:xfrm>
          <a:prstGeom prst="rect">
            <a:avLst/>
          </a:prstGeom>
        </p:spPr>
        <p:txBody>
          <a:bodyPr/>
          <a:lstStyle/>
          <a:p>
            <a:r>
              <a:rPr lang="zh-TW" altLang="en-US" sz="6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強化學習的介紹</a:t>
            </a:r>
            <a:endParaRPr lang="en-US" altLang="zh-TW" sz="6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0" name="冒險01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冒險</a:t>
            </a:r>
            <a:r>
              <a:rPr lang="en-US" dirty="0"/>
              <a:t>3</a:t>
            </a:r>
            <a:r>
              <a:rPr lang="en-US" altLang="zh-TW" dirty="0"/>
              <a:t>9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4E2DB37-68CB-E74D-B543-ED375EF0DB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96283" y="681037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04 Value Based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07C1ED-942D-C648-B0B7-EDA8A497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8B81B7BD-2685-394D-AB50-1ECC5936F649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 </a:t>
            </a:r>
            <a:r>
              <a:rPr lang="en" sz="2800" b="1" kern="0" dirty="0" err="1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函數</a:t>
            </a:r>
            <a:endParaRPr lang="en"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="" id="{F2DD9166-10BA-B243-BE32-0E79078657B5}"/>
                  </a:ext>
                </a:extLst>
              </p:cNvPr>
              <p:cNvSpPr txBox="1"/>
              <p:nvPr/>
            </p:nvSpPr>
            <p:spPr>
              <a:xfrm>
                <a:off x="1109322" y="2444946"/>
                <a:ext cx="9973354" cy="14995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FF8E7B"/>
                  </a:buClr>
                  <a:buFont typeface="Yu Mincho Demibold" panose="02020600000000000000" pitchFamily="18" charset="-128"/>
                  <a:buChar char="▶"/>
                </a:pPr>
                <a:r>
                  <a:rPr lang="zh-TW" altLang="en-US" sz="22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問</a:t>
                </a:r>
                <a:r>
                  <a:rPr lang="en-US" altLang="zh-TW" sz="22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:</a:t>
                </a:r>
                <a:r>
                  <a:rPr lang="zh-TW" altLang="en-US" sz="22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假設訓練好一個 </a:t>
                </a:r>
                <a14:m>
                  <m:oMath xmlns:m="http://schemas.openxmlformats.org/officeDocument/2006/math">
                    <m:r>
                      <a:rPr lang="en" altLang="zh-TW" sz="2200" b="1" i="1" kern="0" dirty="0" smtClean="0">
                        <a:solidFill>
                          <a:srgbClr val="0A6FB7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</m:oMath>
                </a14:m>
                <a:r>
                  <a:rPr lang="en" altLang="zh-TW" sz="22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2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函數，叫做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1" i="1" kern="0" dirty="0" smtClean="0">
                            <a:solidFill>
                              <a:srgbClr val="0A6FB7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200" b="1" i="1" kern="0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e>
                      <m:sub>
                        <m:r>
                          <a:rPr lang="el-GR" altLang="zh-TW" sz="2200" b="1" i="1" kern="0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𝜽</m:t>
                        </m:r>
                      </m:sub>
                    </m:sSub>
                    <m:r>
                      <a:rPr lang="el-GR" altLang="zh-TW" sz="2200" b="1" i="1" kern="0" dirty="0" smtClean="0">
                        <a:solidFill>
                          <a:srgbClr val="0A6FB7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 </m:t>
                    </m:r>
                  </m:oMath>
                </a14:m>
                <a:r>
                  <a:rPr lang="zh-TW" altLang="el-GR" sz="22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</a:t>
                </a:r>
                <a:r>
                  <a:rPr lang="zh-TW" altLang="en-US" sz="22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為什麼就解決選擇動作的問題呢？</a:t>
                </a:r>
                <a:endParaRPr lang="en-US" altLang="zh-TW" sz="22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lvl="1" indent="-101600">
                  <a:buClr>
                    <a:srgbClr val="FF8E7B"/>
                  </a:buClr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答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: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當進入某個狀態</a:t>
                </a:r>
                <a14:m>
                  <m:oMath xmlns:m="http://schemas.openxmlformats.org/officeDocument/2006/math">
                    <m:r>
                      <a:rPr lang="zh-TW" altLang="en-US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 </m:t>
                    </m:r>
                    <m:r>
                      <a:rPr lang="en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𝑺</m:t>
                    </m:r>
                    <m:r>
                      <a:rPr lang="en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 </m:t>
                    </m:r>
                  </m:oMath>
                </a14:m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時，只要算出每個動作的 </a:t>
                </a:r>
                <a14:m>
                  <m:oMath xmlns:m="http://schemas.openxmlformats.org/officeDocument/2006/math">
                    <m:r>
                      <a:rPr lang="en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  <m:r>
                      <a:rPr lang="en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 </m:t>
                    </m:r>
                  </m:oMath>
                </a14:m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值，就知道哪個動作最好</a:t>
                </a:r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lvl="1" indent="-101600">
                  <a:buClr>
                    <a:srgbClr val="FF8E7B"/>
                  </a:buClr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比如：最高分的是 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8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，於是選往右移動！</a:t>
                </a:r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lvl="1">
                  <a:buClr>
                    <a:srgbClr val="FF8E7B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1" i="1" kern="0" smtClean="0">
                              <a:latin typeface="Cambria Math"/>
                              <a:sym typeface="Microsoft Sans Serif"/>
                            </a:rPr>
                          </m:ctrlPr>
                        </m:sSubPr>
                        <m:e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𝑸</m:t>
                          </m:r>
                        </m:e>
                        <m:sub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altLang="zh-TW" sz="2200" b="1" i="1" kern="0" smtClean="0">
                              <a:latin typeface="Cambria Math"/>
                              <a:sym typeface="Microsoft Sans Serif"/>
                            </a:rPr>
                          </m:ctrlPr>
                        </m:dPr>
                        <m:e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𝑺</m:t>
                          </m:r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, </m:t>
                          </m:r>
                          <m:r>
                            <a:rPr lang="zh-TW" altLang="en-US" sz="2200" b="1" i="1" kern="0">
                              <a:latin typeface="Cambria Math" panose="02040503050406030204" pitchFamily="18" charset="0"/>
                              <a:sym typeface="Microsoft Sans Serif"/>
                            </a:rPr>
                            <m:t>左</m:t>
                          </m:r>
                        </m:e>
                      </m:d>
                      <m:r>
                        <a:rPr lang="en-US" altLang="zh-TW" sz="2200" b="1" i="1" kern="0" smtClean="0">
                          <a:latin typeface="Cambria Math" panose="02040503050406030204" pitchFamily="18" charset="0"/>
                          <a:sym typeface="Microsoft Sans Serif"/>
                        </a:rPr>
                        <m:t>=</m:t>
                      </m:r>
                      <m:r>
                        <a:rPr lang="en-US" altLang="zh-TW" sz="2200" b="1" i="1" kern="0" smtClean="0">
                          <a:latin typeface="Cambria Math" panose="02040503050406030204" pitchFamily="18" charset="0"/>
                          <a:sym typeface="Microsoft Sans Serif"/>
                        </a:rPr>
                        <m:t>𝟑</m:t>
                      </m:r>
                      <m:r>
                        <a:rPr lang="en-US" altLang="zh-TW" sz="2200" b="1" i="1" kern="0" smtClean="0">
                          <a:latin typeface="Cambria Math" panose="02040503050406030204" pitchFamily="18" charset="0"/>
                          <a:sym typeface="Microsoft Sans Serif"/>
                        </a:rPr>
                        <m:t>.</m:t>
                      </m:r>
                      <m:r>
                        <a:rPr lang="en-US" altLang="zh-TW" sz="2200" b="1" i="1" kern="0" smtClean="0">
                          <a:latin typeface="Cambria Math" panose="02040503050406030204" pitchFamily="18" charset="0"/>
                          <a:sym typeface="Microsoft Sans Serif"/>
                        </a:rPr>
                        <m:t>𝟐</m:t>
                      </m:r>
                      <m:r>
                        <a:rPr lang="en-US" altLang="zh-TW" sz="2200" b="1" i="1" kern="0" smtClean="0">
                          <a:latin typeface="Cambria Math" panose="02040503050406030204" pitchFamily="18" charset="0"/>
                          <a:sym typeface="Microsoft Sans Serif"/>
                        </a:rPr>
                        <m:t>, </m:t>
                      </m:r>
                      <m:sSub>
                        <m:sSubPr>
                          <m:ctrlPr>
                            <a:rPr lang="en-US" altLang="zh-TW" sz="2200" b="1" i="1" kern="0" smtClean="0">
                              <a:latin typeface="Cambria Math"/>
                              <a:sym typeface="Microsoft Sans Serif"/>
                            </a:rPr>
                          </m:ctrlPr>
                        </m:sSubPr>
                        <m:e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𝑸</m:t>
                          </m:r>
                        </m:e>
                        <m:sub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altLang="zh-TW" sz="2200" b="1" i="1" kern="0" smtClean="0">
                              <a:latin typeface="Cambria Math"/>
                              <a:sym typeface="Microsoft Sans Serif"/>
                            </a:rPr>
                          </m:ctrlPr>
                        </m:dPr>
                        <m:e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𝑺</m:t>
                          </m:r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, </m:t>
                          </m:r>
                          <m:r>
                            <a:rPr lang="zh-TW" altLang="en-US" sz="2200" b="1" i="1" kern="0">
                              <a:latin typeface="Cambria Math" panose="02040503050406030204" pitchFamily="18" charset="0"/>
                              <a:sym typeface="Microsoft Sans Serif"/>
                            </a:rPr>
                            <m:t>右</m:t>
                          </m:r>
                        </m:e>
                      </m:d>
                      <m:r>
                        <a:rPr lang="en-US" altLang="zh-TW" sz="2200" b="1" i="1" kern="0" smtClean="0">
                          <a:latin typeface="Cambria Math" panose="02040503050406030204" pitchFamily="18" charset="0"/>
                          <a:sym typeface="Microsoft Sans Serif"/>
                        </a:rPr>
                        <m:t>=</m:t>
                      </m:r>
                      <m:r>
                        <a:rPr lang="en-US" altLang="zh-TW" sz="2200" b="1" i="1" kern="0" smtClean="0">
                          <a:latin typeface="Cambria Math" panose="02040503050406030204" pitchFamily="18" charset="0"/>
                          <a:sym typeface="Microsoft Sans Serif"/>
                        </a:rPr>
                        <m:t>𝟖</m:t>
                      </m:r>
                      <m:r>
                        <a:rPr lang="en-US" altLang="zh-TW" sz="2200" b="1" i="1" kern="0" smtClean="0">
                          <a:latin typeface="Cambria Math" panose="02040503050406030204" pitchFamily="18" charset="0"/>
                          <a:sym typeface="Microsoft Sans Serif"/>
                        </a:rPr>
                        <m:t>, </m:t>
                      </m:r>
                      <m:sSub>
                        <m:sSubPr>
                          <m:ctrlPr>
                            <a:rPr lang="en-US" altLang="zh-TW" sz="2200" b="1" i="1" kern="0" smtClean="0">
                              <a:latin typeface="Cambria Math"/>
                              <a:sym typeface="Microsoft Sans Serif"/>
                            </a:rPr>
                          </m:ctrlPr>
                        </m:sSubPr>
                        <m:e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𝑸</m:t>
                          </m:r>
                        </m:e>
                        <m:sub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altLang="zh-TW" sz="2200" b="1" i="1" kern="0" smtClean="0">
                              <a:latin typeface="Cambria Math"/>
                              <a:sym typeface="Microsoft Sans Serif"/>
                            </a:rPr>
                          </m:ctrlPr>
                        </m:dPr>
                        <m:e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𝑺</m:t>
                          </m:r>
                          <m:r>
                            <a:rPr lang="en-US" altLang="zh-TW" sz="2200" b="1" i="1" kern="0" smtClean="0">
                              <a:latin typeface="Cambria Math" panose="02040503050406030204" pitchFamily="18" charset="0"/>
                              <a:sym typeface="Microsoft Sans Serif"/>
                            </a:rPr>
                            <m:t>, </m:t>
                          </m:r>
                          <m:r>
                            <a:rPr lang="zh-TW" altLang="en-US" sz="2200" b="1" i="1" kern="0">
                              <a:latin typeface="Cambria Math" panose="02040503050406030204" pitchFamily="18" charset="0"/>
                              <a:sym typeface="Microsoft Sans Serif"/>
                            </a:rPr>
                            <m:t>停</m:t>
                          </m:r>
                        </m:e>
                      </m:d>
                      <m:r>
                        <a:rPr lang="en-US" altLang="zh-TW" sz="2200" b="1" i="1" kern="0" smtClean="0">
                          <a:latin typeface="Cambria Math" panose="02040503050406030204" pitchFamily="18" charset="0"/>
                          <a:sym typeface="Microsoft Sans Serif"/>
                        </a:rPr>
                        <m:t>=</m:t>
                      </m:r>
                      <m:r>
                        <a:rPr lang="en-US" altLang="zh-TW" sz="2200" b="1" i="1" kern="0" smtClean="0">
                          <a:latin typeface="Cambria Math" panose="02040503050406030204" pitchFamily="18" charset="0"/>
                          <a:sym typeface="Microsoft Sans Serif"/>
                        </a:rPr>
                        <m:t>𝟒</m:t>
                      </m:r>
                    </m:oMath>
                  </m:oMathPara>
                </a14:m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2DD9166-10BA-B243-BE32-0E7907865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322" y="2444946"/>
                <a:ext cx="9973354" cy="1499577"/>
              </a:xfrm>
              <a:prstGeom prst="rect">
                <a:avLst/>
              </a:prstGeom>
              <a:blipFill rotWithShape="1">
                <a:blip r:embed="rId2"/>
                <a:stretch>
                  <a:fillRect l="-733" b="-243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內容版面配置區 12">
            <a:extLst>
              <a:ext uri="{FF2B5EF4-FFF2-40B4-BE49-F238E27FC236}">
                <a16:creationId xmlns:a16="http://schemas.microsoft.com/office/drawing/2014/main" xmlns="" id="{43735B95-5A2C-0E49-BDC4-9B2A30935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85" y="3918198"/>
            <a:ext cx="5770953" cy="2321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我覺得這個問題, 應該可以用 AI 來做!">
                <a:extLst>
                  <a:ext uri="{FF2B5EF4-FFF2-40B4-BE49-F238E27FC236}">
                    <a16:creationId xmlns:a16="http://schemas.microsoft.com/office/drawing/2014/main" xmlns="" id="{8B17E8A2-854A-904C-9C3F-43B285327CAD}"/>
                  </a:ext>
                </a:extLst>
              </p:cNvPr>
              <p:cNvSpPr txBox="1"/>
              <p:nvPr/>
            </p:nvSpPr>
            <p:spPr>
              <a:xfrm>
                <a:off x="1688984" y="4585877"/>
                <a:ext cx="3235042" cy="106759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>
                  <a:buClr>
                    <a:srgbClr val="FF8E7B"/>
                  </a:buClr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完全讓電腦依據 </a:t>
                </a:r>
                <a14:m>
                  <m:oMath xmlns:m="http://schemas.openxmlformats.org/officeDocument/2006/math">
                    <m:r>
                      <a:rPr lang="en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函數決定最好動作，稱為 </a:t>
                </a:r>
                <a:r>
                  <a:rPr lang="en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greedy policy </a:t>
                </a:r>
                <a:r>
                  <a:rPr lang="en-US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(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貪心策略</a:t>
                </a:r>
                <a:r>
                  <a:rPr lang="en-US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)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16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B17E8A2-854A-904C-9C3F-43B285327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984" y="4585877"/>
                <a:ext cx="3235042" cy="1067599"/>
              </a:xfrm>
              <a:prstGeom prst="rect">
                <a:avLst/>
              </a:prstGeom>
              <a:blipFill rotWithShape="1">
                <a:blip r:embed="rId4"/>
                <a:stretch>
                  <a:fillRect l="-2637" r="-188" b="-742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CD73AB07-F9B5-AB4D-ADF3-3086E1AF5AE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9B517DF-09C7-48AD-A0B8-CED9BCD1F616}"/>
              </a:ext>
            </a:extLst>
          </p:cNvPr>
          <p:cNvSpPr/>
          <p:nvPr/>
        </p:nvSpPr>
        <p:spPr>
          <a:xfrm>
            <a:off x="1688984" y="4606857"/>
            <a:ext cx="3235042" cy="1067599"/>
          </a:xfrm>
          <a:prstGeom prst="rect">
            <a:avLst/>
          </a:prstGeom>
          <a:noFill/>
          <a:ln w="38100" cap="flat">
            <a:solidFill>
              <a:srgbClr val="99DDC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174049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D2DC821-EEF5-2548-93DC-95A42F1318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05 Monte-Carlo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學習法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E7B4619-EDC5-DB41-B7CC-0D10B7E14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FEC070D2-15C2-0A40-BFAB-A27858557D6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問題還沒解決</a:t>
            </a:r>
            <a:endParaRPr lang="en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="" id="{5EBA1D06-82EB-3341-AA52-C56E57449B84}"/>
                  </a:ext>
                </a:extLst>
              </p:cNvPr>
              <p:cNvSpPr txBox="1"/>
              <p:nvPr/>
            </p:nvSpPr>
            <p:spPr>
              <a:xfrm>
                <a:off x="1367340" y="2596893"/>
                <a:ext cx="9457318" cy="106759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8E7B"/>
                  </a:buClr>
                  <a:buFont typeface="Yu Mincho Demibold" panose="02020600000000000000" pitchFamily="18" charset="-128"/>
                  <a:buChar char="▶"/>
                </a:pP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把 </a:t>
                </a:r>
                <a14:m>
                  <m:oMath xmlns:m="http://schemas.openxmlformats.org/officeDocument/2006/math">
                    <m:r>
                      <a:rPr lang="en" altLang="zh-TW" sz="24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</m:oMath>
                </a14:m>
                <a:r>
                  <a:rPr lang="en" altLang="zh-TW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函數給學起來，這種方式就叫做 </a:t>
                </a:r>
                <a:r>
                  <a:rPr lang="en" altLang="zh-TW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Deep Q-Learning </a:t>
                </a:r>
                <a:r>
                  <a:rPr lang="zh-TW" altLang="en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！</a:t>
                </a:r>
                <a:endParaRPr lang="en-US" altLang="zh-TW" sz="24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FF8E7B"/>
                  </a:buClr>
                  <a:buFont typeface="Yu Mincho Demibold" panose="02020600000000000000" pitchFamily="18" charset="-128"/>
                  <a:buChar char="▶"/>
                </a:pP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想法很美好，名稱很響亮，但是</a:t>
                </a:r>
                <a:r>
                  <a:rPr lang="zh-TW" altLang="en-US" sz="24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最大的問題就是，訓練資料怎麼來？</a:t>
                </a:r>
                <a:endParaRPr lang="en-US" altLang="zh-TW" sz="24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BA1D06-82EB-3341-AA52-C56E57449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340" y="2596893"/>
                <a:ext cx="9457318" cy="1067599"/>
              </a:xfrm>
              <a:prstGeom prst="rect">
                <a:avLst/>
              </a:prstGeom>
              <a:blipFill rotWithShape="1">
                <a:blip r:embed="rId2"/>
                <a:stretch>
                  <a:fillRect l="-838" r="-3028" b="-10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42D29B12-F50E-8349-B6B4-2E546869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78" y="3877655"/>
            <a:ext cx="2070998" cy="23291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C98525C3-CED7-B04E-B4F8-801C52A53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933" y="3877654"/>
            <a:ext cx="5142062" cy="1789899"/>
          </a:xfrm>
          <a:prstGeom prst="rect">
            <a:avLst/>
          </a:prstGeom>
        </p:spPr>
      </p:pic>
      <p:sp>
        <p:nvSpPr>
          <p:cNvPr id="21" name="我覺得這個問題, 應該可以用 AI 來做!">
            <a:extLst>
              <a:ext uri="{FF2B5EF4-FFF2-40B4-BE49-F238E27FC236}">
                <a16:creationId xmlns:a16="http://schemas.microsoft.com/office/drawing/2014/main" xmlns="" id="{D220C56B-555D-2247-8921-200970BD6506}"/>
              </a:ext>
            </a:extLst>
          </p:cNvPr>
          <p:cNvSpPr txBox="1"/>
          <p:nvPr/>
        </p:nvSpPr>
        <p:spPr>
          <a:xfrm>
            <a:off x="3306505" y="3999273"/>
            <a:ext cx="4465896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想要從許多的經驗，不管是真人或電腦，轉化成訓練資料。尤其是電腦可以不斷玩，要有多少訓練資料就有多少訓練資料。</a:t>
            </a:r>
            <a:endParaRPr lang="en-US" altLang="zh-TW" sz="24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FA4DDE58-2FAD-EF4A-8A9E-A4B8313D15E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982821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D2DC821-EEF5-2548-93DC-95A42F1318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05 Monte-Carlo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學習法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E7B4619-EDC5-DB41-B7CC-0D10B7E14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FEC070D2-15C2-0A40-BFAB-A27858557D6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一次玩耍的經驗中要紀錄什麼</a:t>
            </a:r>
            <a:endParaRPr lang="en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="" id="{68AA1A8A-0340-8F43-8C0A-7AB080A6B008}"/>
                  </a:ext>
                </a:extLst>
              </p:cNvPr>
              <p:cNvSpPr txBox="1"/>
              <p:nvPr/>
            </p:nvSpPr>
            <p:spPr>
              <a:xfrm>
                <a:off x="1820137" y="2461007"/>
                <a:ext cx="8551722" cy="13753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在 </a:t>
                </a:r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t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這個時間點，我們在狀態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  <m:r>
                      <a:rPr lang="en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 </m:t>
                    </m:r>
                  </m:oMath>
                </a14:m>
                <a:r>
                  <a:rPr lang="zh-TW" altLang="en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此時做了一個動作叫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𝒓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分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進入到下一個狀態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en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這時我們又做一個叫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的動作，得到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𝒓</m:t>
                        </m:r>
                      </m:e>
                      <m:sub>
                        <m:r>
                          <a:rPr lang="en-US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分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進再下一個狀態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……</a:t>
                </a:r>
              </a:p>
              <a:p>
                <a:pPr>
                  <a:buClr>
                    <a:srgbClr val="FF8E7B"/>
                  </a:buClr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記錄一筆經驗，就是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一段的行為，會稱為一段 </a:t>
                </a:r>
                <a:r>
                  <a:rPr lang="en-US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trajectory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，長得像這樣：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AA1A8A-0340-8F43-8C0A-7AB080A6B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137" y="2461007"/>
                <a:ext cx="8551722" cy="1375376"/>
              </a:xfrm>
              <a:prstGeom prst="rect">
                <a:avLst/>
              </a:prstGeom>
              <a:blipFill rotWithShape="1">
                <a:blip r:embed="rId2"/>
                <a:stretch>
                  <a:fillRect l="-999" r="-856" b="-5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90F305C6-0DF6-694F-9272-B8B866311662}"/>
              </a:ext>
            </a:extLst>
          </p:cNvPr>
          <p:cNvGrpSpPr/>
          <p:nvPr/>
        </p:nvGrpSpPr>
        <p:grpSpPr>
          <a:xfrm>
            <a:off x="3405332" y="3943767"/>
            <a:ext cx="5381335" cy="648000"/>
            <a:chOff x="1486527" y="-1640144"/>
            <a:chExt cx="5074040" cy="648000"/>
          </a:xfrm>
        </p:grpSpPr>
        <p:sp>
          <p:nvSpPr>
            <p:cNvPr id="7" name="矩形: 圓角 3">
              <a:extLst>
                <a:ext uri="{FF2B5EF4-FFF2-40B4-BE49-F238E27FC236}">
                  <a16:creationId xmlns:a16="http://schemas.microsoft.com/office/drawing/2014/main" xmlns="" id="{F8AEFFF2-44DC-6F4E-9563-895408EEB6F6}"/>
                </a:ext>
              </a:extLst>
            </p:cNvPr>
            <p:cNvSpPr/>
            <p:nvPr/>
          </p:nvSpPr>
          <p:spPr>
            <a:xfrm>
              <a:off x="1486527" y="-1640144"/>
              <a:ext cx="5074040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xmlns="" id="{EE81697E-E6C0-D445-B1A3-53AB9FFD1583}"/>
                    </a:ext>
                  </a:extLst>
                </p:cNvPr>
                <p:cNvSpPr txBox="1"/>
                <p:nvPr/>
              </p:nvSpPr>
              <p:spPr>
                <a:xfrm>
                  <a:off x="1783960" y="-1553132"/>
                  <a:ext cx="4488920" cy="4739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𝒂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+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𝒂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+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+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+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, …</m:t>
                        </m:r>
                      </m:oMath>
                    </m:oMathPara>
                  </a14:m>
                  <a:endParaRPr kumimoji="0" lang="zh-TW" alt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EE81697E-E6C0-D445-B1A3-53AB9FFD1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960" y="-1553132"/>
                  <a:ext cx="4488920" cy="473976"/>
                </a:xfrm>
                <a:prstGeom prst="rect">
                  <a:avLst/>
                </a:prstGeom>
                <a:blipFill>
                  <a:blip r:embed="rId3"/>
                  <a:stretch>
                    <a:fillRect l="-2394" r="-2660"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我覺得這個問題, 應該可以用 AI 來做!">
                <a:extLst>
                  <a:ext uri="{FF2B5EF4-FFF2-40B4-BE49-F238E27FC236}">
                    <a16:creationId xmlns:a16="http://schemas.microsoft.com/office/drawing/2014/main" xmlns="" id="{D3B0E8FD-1CA1-0C4D-8EFB-409DCC227701}"/>
                  </a:ext>
                </a:extLst>
              </p:cNvPr>
              <p:cNvSpPr txBox="1"/>
              <p:nvPr/>
            </p:nvSpPr>
            <p:spPr>
              <a:xfrm>
                <a:off x="1820137" y="4635555"/>
                <a:ext cx="8551722" cy="7598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有些遊戲很長，沒完沒了，有時會把 </a:t>
                </a:r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trajectory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只記到某一個片段。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>
                  <a:buClr>
                    <a:srgbClr val="0A6FB7"/>
                  </a:buClr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算 </a:t>
                </a:r>
                <a14:m>
                  <m:oMath xmlns:m="http://schemas.openxmlformats.org/officeDocument/2006/math">
                    <m:r>
                      <a:rPr lang="en-US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</m:oMath>
                </a14:m>
                <a:r>
                  <a:rPr lang="en-US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函數在 </a:t>
                </a:r>
                <a14:m>
                  <m:oMath xmlns:m="http://schemas.openxmlformats.org/officeDocument/2006/math">
                    <m:r>
                      <a:rPr lang="en-US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(</m:t>
                    </m:r>
                    <m:sSub>
                      <m:sSubPr>
                        <m:ctrlPr>
                          <a:rPr lang="en-US" altLang="zh-TW" sz="2000" b="1" i="1" kern="0" dirty="0" err="1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err="1" smtClean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-US" altLang="zh-TW" sz="2000" b="1" i="1" kern="0" dirty="0" err="1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  <m:r>
                      <a:rPr lang="en-US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b>
                      <m:sSubPr>
                        <m:ctrlPr>
                          <a:rPr lang="en-US" altLang="zh-TW" sz="2000" b="1" i="1" kern="0" dirty="0" err="1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err="1" smtClean="0"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kern="0" dirty="0" err="1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  <m:r>
                      <a:rPr lang="en-US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) </m:t>
                    </m:r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的情況下，應該是什麼。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9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3B0E8FD-1CA1-0C4D-8EFB-409DCC227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137" y="4635555"/>
                <a:ext cx="8551722" cy="759822"/>
              </a:xfrm>
              <a:prstGeom prst="rect">
                <a:avLst/>
              </a:prstGeom>
              <a:blipFill rotWithShape="1">
                <a:blip r:embed="rId4"/>
                <a:stretch>
                  <a:fillRect l="-999" b="-104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>
            <a:extLst>
              <a:ext uri="{FF2B5EF4-FFF2-40B4-BE49-F238E27FC236}">
                <a16:creationId xmlns:a16="http://schemas.microsoft.com/office/drawing/2014/main" xmlns="" id="{26AE24E2-06FA-444B-9B86-D2682061C413}"/>
              </a:ext>
            </a:extLst>
          </p:cNvPr>
          <p:cNvGrpSpPr/>
          <p:nvPr/>
        </p:nvGrpSpPr>
        <p:grpSpPr>
          <a:xfrm>
            <a:off x="2736807" y="5352071"/>
            <a:ext cx="6718383" cy="937051"/>
            <a:chOff x="1486527" y="-1784669"/>
            <a:chExt cx="5074040" cy="937051"/>
          </a:xfrm>
        </p:grpSpPr>
        <p:sp>
          <p:nvSpPr>
            <p:cNvPr id="14" name="矩形: 圓角 3">
              <a:extLst>
                <a:ext uri="{FF2B5EF4-FFF2-40B4-BE49-F238E27FC236}">
                  <a16:creationId xmlns:a16="http://schemas.microsoft.com/office/drawing/2014/main" xmlns="" id="{AB3E6991-652A-CC4B-A30C-C68A29DF9332}"/>
                </a:ext>
              </a:extLst>
            </p:cNvPr>
            <p:cNvSpPr/>
            <p:nvPr/>
          </p:nvSpPr>
          <p:spPr>
            <a:xfrm>
              <a:off x="1486527" y="-1640144"/>
              <a:ext cx="5074040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xmlns="" id="{DFAF8179-4671-994B-99E2-7C404780D2D2}"/>
                    </a:ext>
                  </a:extLst>
                </p:cNvPr>
                <p:cNvSpPr txBox="1"/>
                <p:nvPr/>
              </p:nvSpPr>
              <p:spPr>
                <a:xfrm>
                  <a:off x="1783960" y="-1784669"/>
                  <a:ext cx="4488920" cy="9370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𝑸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=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𝑸</m:t>
                        </m:r>
                        <m:d>
                          <m:d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+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+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+…</m:t>
                        </m:r>
                      </m:oMath>
                    </m:oMathPara>
                  </a14:m>
                  <a:endParaRPr kumimoji="0" lang="zh-TW" alt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DFAF8179-4671-994B-99E2-7C404780D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960" y="-1784669"/>
                  <a:ext cx="4488920" cy="937051"/>
                </a:xfrm>
                <a:prstGeom prst="rect">
                  <a:avLst/>
                </a:prstGeom>
                <a:blipFill>
                  <a:blip r:embed="rId5"/>
                  <a:stretch>
                    <a:fillRect l="-1919" r="-64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幻燈片編號">
            <a:extLst>
              <a:ext uri="{FF2B5EF4-FFF2-40B4-BE49-F238E27FC236}">
                <a16:creationId xmlns:a16="http://schemas.microsoft.com/office/drawing/2014/main" xmlns="" id="{B47FBCB5-FF5E-E042-A92B-DDDE3D1A0EC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1726711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D2DC821-EEF5-2548-93DC-95A42F1318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05 Monte-Carlo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學習法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E7B4619-EDC5-DB41-B7CC-0D10B7E14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FEC070D2-15C2-0A40-BFAB-A27858557D66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" sz="2800" b="1" kern="0" dirty="0" err="1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未來的不確定性</a:t>
            </a:r>
            <a:endParaRPr lang="en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="" id="{91D9376C-738B-9844-966A-8357A542280E}"/>
                  </a:ext>
                </a:extLst>
              </p:cNvPr>
              <p:cNvSpPr txBox="1"/>
              <p:nvPr/>
            </p:nvSpPr>
            <p:spPr>
              <a:xfrm>
                <a:off x="1329166" y="2418333"/>
                <a:ext cx="9533661" cy="13753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一方面這加到無窮多項可能不會收斂（雖然也不太會加到無窮多項）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一方面是在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 </m:t>
                        </m:r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做了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  <m:sub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這個動作，進入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可能不同玩的經驗會選不同的路線。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>
                  <a:buClr>
                    <a:srgbClr val="0A6FB7"/>
                  </a:buClr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未來的狀態是比較不確定的，所以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要打個折扣，就令一個小於 </a:t>
                </a:r>
                <a:r>
                  <a:rPr lang="en-US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1 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的數，叫 </a:t>
                </a:r>
                <a14:m>
                  <m:oMath xmlns:m="http://schemas.openxmlformats.org/officeDocument/2006/math">
                    <m:r>
                      <a:rPr lang="el-GR" altLang="zh-TW" sz="2000" b="1" i="1" kern="0" dirty="0" smtClean="0">
                        <a:solidFill>
                          <a:srgbClr val="0A6FB7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𝜸</m:t>
                    </m:r>
                  </m:oMath>
                </a14:m>
                <a:r>
                  <a:rPr lang="zh-TW" altLang="el-GR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>
                  <a:buClr>
                    <a:srgbClr val="0A6FB7"/>
                  </a:buClr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於是， </a:t>
                </a:r>
                <a14:m>
                  <m:oMath xmlns:m="http://schemas.openxmlformats.org/officeDocument/2006/math">
                    <m:r>
                      <a:rPr lang="en-US" altLang="zh-TW" sz="2000" b="1" i="1" kern="0" smtClean="0"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  <m:d>
                      <m:dPr>
                        <m:ctrlPr>
                          <a:rPr lang="en-US" altLang="zh-TW" sz="2000" b="1" i="1" kern="0" smtClean="0">
                            <a:latin typeface="Cambria Math"/>
                            <a:sym typeface="Microsoft Sans Serif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1" i="1" kern="0" smtClean="0"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TW" sz="2000" b="1" i="1" kern="0" smtClean="0">
                            <a:latin typeface="Cambria Math" panose="02040503050406030204" pitchFamily="18" charset="0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b="1" i="1" kern="0" smtClean="0"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zh-TW" sz="2000" b="1" i="1" kern="0" smtClean="0">
                        <a:latin typeface="Cambria Math" panose="02040503050406030204" pitchFamily="18" charset="0"/>
                        <a:sym typeface="Microsoft Sans Serif"/>
                      </a:rPr>
                      <m:t> </m:t>
                    </m:r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的值就應該是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D9376C-738B-9844-966A-8357A542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166" y="2418333"/>
                <a:ext cx="9533661" cy="1375376"/>
              </a:xfrm>
              <a:prstGeom prst="rect">
                <a:avLst/>
              </a:prstGeom>
              <a:blipFill rotWithShape="1">
                <a:blip r:embed="rId2"/>
                <a:stretch>
                  <a:fillRect l="-895" r="-3453" b="-5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B03EA3D5-0C78-2648-B02C-D72BACD58C90}"/>
              </a:ext>
            </a:extLst>
          </p:cNvPr>
          <p:cNvGrpSpPr/>
          <p:nvPr/>
        </p:nvGrpSpPr>
        <p:grpSpPr>
          <a:xfrm>
            <a:off x="2092303" y="3745144"/>
            <a:ext cx="8007394" cy="994888"/>
            <a:chOff x="1486527" y="-1813587"/>
            <a:chExt cx="5074040" cy="994888"/>
          </a:xfrm>
        </p:grpSpPr>
        <p:sp>
          <p:nvSpPr>
            <p:cNvPr id="7" name="矩形: 圓角 3">
              <a:extLst>
                <a:ext uri="{FF2B5EF4-FFF2-40B4-BE49-F238E27FC236}">
                  <a16:creationId xmlns:a16="http://schemas.microsoft.com/office/drawing/2014/main" xmlns="" id="{1AA305ED-E42C-7C4C-A9B3-4CBF9C073DEC}"/>
                </a:ext>
              </a:extLst>
            </p:cNvPr>
            <p:cNvSpPr/>
            <p:nvPr/>
          </p:nvSpPr>
          <p:spPr>
            <a:xfrm>
              <a:off x="1486527" y="-1640144"/>
              <a:ext cx="5074040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xmlns="" id="{6BFB0FCC-6208-A446-921C-58831926CC1E}"/>
                    </a:ext>
                  </a:extLst>
                </p:cNvPr>
                <p:cNvSpPr txBox="1"/>
                <p:nvPr/>
              </p:nvSpPr>
              <p:spPr>
                <a:xfrm>
                  <a:off x="1783960" y="-1813587"/>
                  <a:ext cx="4488920" cy="9948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𝑸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=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𝑸</m:t>
                        </m:r>
                        <m:d>
                          <m:d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+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𝜸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 ∙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+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p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𝜸</m:t>
                            </m:r>
                          </m:e>
                          <m:sup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∙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+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+…</m:t>
                        </m:r>
                      </m:oMath>
                    </m:oMathPara>
                  </a14:m>
                  <a:endParaRPr kumimoji="0" lang="zh-TW" alt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6BFB0FCC-6208-A446-921C-58831926C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960" y="-1813587"/>
                  <a:ext cx="4488920" cy="994888"/>
                </a:xfrm>
                <a:prstGeom prst="rect">
                  <a:avLst/>
                </a:prstGeom>
                <a:blipFill>
                  <a:blip r:embed="rId3"/>
                  <a:stretch>
                    <a:fillRect l="-1968" r="-89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我覺得這個問題, 應該可以用 AI 來做!">
                <a:extLst>
                  <a:ext uri="{FF2B5EF4-FFF2-40B4-BE49-F238E27FC236}">
                    <a16:creationId xmlns:a16="http://schemas.microsoft.com/office/drawing/2014/main" xmlns="" id="{46A6025B-B584-AD41-8F86-63AC0EDE8AB9}"/>
                  </a:ext>
                </a:extLst>
              </p:cNvPr>
              <p:cNvSpPr txBox="1"/>
              <p:nvPr/>
            </p:nvSpPr>
            <p:spPr>
              <a:xfrm>
                <a:off x="1329167" y="4769828"/>
                <a:ext cx="9533661" cy="143693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這樣子終於有了一筆訓練資料輸入是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/>
                            <a:sym typeface="Microsoft Sans Serif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sz="2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icrosoft Sans Serif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TW" sz="2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TW" sz="2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icrosoft Sans Serif"/>
                              </a:rPr>
                              <m:t>𝒂</m:t>
                            </m:r>
                          </m:e>
                          <m:sub>
                            <m:r>
                              <a:rPr kumimoji="0" lang="en-US" altLang="zh-TW" sz="20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，輸出是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>
                            <a:solidFill>
                              <a:srgbClr val="000000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e>
                      <m:sub>
                        <m:r>
                          <a:rPr lang="en-US" altLang="zh-TW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每次的經驗就是一個隨機抽樣出來的結果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>
                  <a:buClr>
                    <a:srgbClr val="0A6FB7"/>
                  </a:buClr>
                </a:pP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algn="ctr">
                  <a:buClr>
                    <a:srgbClr val="0A6FB7"/>
                  </a:buClr>
                </a:pP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隨機抽樣去計算我們要的結果，</a:t>
                </a:r>
                <a:r>
                  <a:rPr lang="zh-TW" altLang="en-US" sz="24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蒙地卡羅（</a:t>
                </a:r>
                <a:r>
                  <a:rPr lang="en-US" altLang="zh-TW" sz="24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Monte-Carlo</a:t>
                </a:r>
                <a:r>
                  <a:rPr lang="zh-TW" altLang="en-US" sz="24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）學習法</a:t>
                </a:r>
                <a:r>
                  <a:rPr lang="zh-TW" altLang="en-US" sz="24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4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9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A6025B-B584-AD41-8F86-63AC0EDE8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167" y="4769828"/>
                <a:ext cx="9533661" cy="1436931"/>
              </a:xfrm>
              <a:prstGeom prst="rect">
                <a:avLst/>
              </a:prstGeom>
              <a:blipFill rotWithShape="1">
                <a:blip r:embed="rId4"/>
                <a:stretch>
                  <a:fillRect l="-639" r="-192" b="-80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975CE8B4-4D6C-F04A-A196-D54FDC93B92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DB08D5D7-524E-4989-B8AB-8CDBC3674C8D}"/>
              </a:ext>
            </a:extLst>
          </p:cNvPr>
          <p:cNvSpPr/>
          <p:nvPr/>
        </p:nvSpPr>
        <p:spPr>
          <a:xfrm>
            <a:off x="1329166" y="5652698"/>
            <a:ext cx="9745234" cy="595035"/>
          </a:xfrm>
          <a:prstGeom prst="rect">
            <a:avLst/>
          </a:prstGeom>
          <a:noFill/>
          <a:ln w="38100" cap="flat">
            <a:solidFill>
              <a:srgbClr val="FF8E7B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軟正黑體" pitchFamily="34" charset="-120"/>
              <a:ea typeface="微軟正黑體" pitchFamily="34" charset="-120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075424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B6E2F0A-3332-914C-A676-92A722D4F6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05 Monte-Carlo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學習法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ABF855D-1CD3-5D4F-9226-54BEB799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78F06186-8276-6F4B-82F2-D0ED006935E8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蒙地卡羅法有兩個麻煩點</a:t>
            </a:r>
            <a:endParaRPr lang="en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="" id="{ECCEF413-BD3E-2D46-A476-033E85BD0BE6}"/>
                  </a:ext>
                </a:extLst>
              </p:cNvPr>
              <p:cNvSpPr txBox="1"/>
              <p:nvPr/>
            </p:nvSpPr>
            <p:spPr>
              <a:xfrm>
                <a:off x="1320800" y="2625075"/>
                <a:ext cx="4540603" cy="3191257"/>
              </a:xfrm>
              <a:prstGeom prst="rect">
                <a:avLst/>
              </a:prstGeom>
              <a:noFill/>
              <a:ln>
                <a:solidFill>
                  <a:srgbClr val="99DDC6"/>
                </a:solidFill>
                <a:prstDash val="sysDash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71437" tIns="71437" rIns="71437" bIns="71437" anchor="ctr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Clr>
                    <a:srgbClr val="FF8E7B"/>
                  </a:buClr>
                  <a:buFont typeface="+mj-lt"/>
                  <a:buAutoNum type="arabicPeriod"/>
                </a:pPr>
                <a:r>
                  <a:rPr lang="zh-TW" altLang="en-US" sz="22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要記錄很長的過程</a:t>
                </a:r>
                <a:r>
                  <a:rPr lang="zh-TW" altLang="en-US" sz="22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，最後才得到一筆訓練資料。</a:t>
                </a:r>
                <a:endParaRPr lang="en-US" altLang="zh-TW" sz="22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457200" indent="-457200">
                  <a:lnSpc>
                    <a:spcPct val="150000"/>
                  </a:lnSpc>
                  <a:buClr>
                    <a:srgbClr val="FF8E7B"/>
                  </a:buClr>
                  <a:buFont typeface="+mj-lt"/>
                  <a:buAutoNum type="arabicPeriod"/>
                </a:pPr>
                <a:r>
                  <a:rPr lang="zh-TW" altLang="en-US" sz="22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同一串經驗中確實可以得到</a:t>
                </a:r>
                <a14:m>
                  <m:oMath xmlns:m="http://schemas.openxmlformats.org/officeDocument/2006/math">
                    <m:r>
                      <a:rPr lang="en-US" altLang="zh-TW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  <m:r>
                      <a:rPr lang="en-US" altLang="zh-TW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(</m:t>
                    </m:r>
                    <m:sSub>
                      <m:sSubPr>
                        <m:ctrlPr>
                          <a:rPr lang="en-US" altLang="zh-TW" sz="2200" b="1" i="1" dirty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-US" altLang="zh-TW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  <m:r>
                      <a:rPr lang="en-US" altLang="zh-TW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b>
                      <m:sSubPr>
                        <m:ctrlPr>
                          <a:rPr lang="en-US" altLang="zh-TW" sz="2200" b="1" i="1" dirty="0" smtClean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  <m:sub>
                        <m:r>
                          <a:rPr lang="en-US" altLang="zh-TW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  <m:r>
                      <a:rPr lang="en-US" altLang="zh-TW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)</m:t>
                    </m:r>
                  </m:oMath>
                </a14:m>
                <a:r>
                  <a:rPr lang="zh-TW" altLang="en" sz="22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</a:t>
                </a:r>
                <a:r>
                  <a:rPr lang="zh-TW" altLang="en-US" sz="22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也可以得到</a:t>
                </a:r>
                <a14:m>
                  <m:oMath xmlns:m="http://schemas.openxmlformats.org/officeDocument/2006/math">
                    <m:r>
                      <a:rPr lang="en-US" altLang="zh-TW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  <m:r>
                      <a:rPr lang="en-US" altLang="zh-TW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(</m:t>
                    </m:r>
                    <m:sSub>
                      <m:sSubPr>
                        <m:ctrlPr>
                          <a:rPr lang="en-US" altLang="zh-TW" sz="2200" b="1" i="1" dirty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-US" altLang="zh-TW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  <m:r>
                      <a:rPr lang="en-US" altLang="zh-TW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, </m:t>
                    </m:r>
                    <m:sSub>
                      <m:sSubPr>
                        <m:ctrlPr>
                          <a:rPr lang="en-US" altLang="zh-TW" sz="2200" b="1" i="1" dirty="0">
                            <a:solidFill>
                              <a:schemeClr val="tx1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  <m:sub>
                        <m:r>
                          <a:rPr lang="en-US" altLang="zh-TW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  <m:r>
                      <a:rPr lang="en-US" altLang="zh-TW" sz="2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)</m:t>
                    </m:r>
                  </m:oMath>
                </a14:m>
                <a:r>
                  <a:rPr lang="zh-TW" altLang="en-US" sz="22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等等。但它們來源太近了，</a:t>
                </a:r>
                <a:r>
                  <a:rPr lang="zh-TW" altLang="en-US" sz="22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相依性太強</a:t>
                </a:r>
                <a:r>
                  <a:rPr lang="zh-TW" altLang="en-US" sz="22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了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！</a:t>
                </a:r>
                <a:endParaRPr lang="en-US" altLang="zh-TW" sz="2000" b="1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CCEF413-BD3E-2D46-A476-033E85BD0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2625075"/>
                <a:ext cx="4540603" cy="3191257"/>
              </a:xfrm>
              <a:prstGeom prst="rect">
                <a:avLst/>
              </a:prstGeom>
              <a:blipFill rotWithShape="1">
                <a:blip r:embed="rId2"/>
                <a:stretch>
                  <a:fillRect l="-2270" r="-1602" b="-190"/>
                </a:stretch>
              </a:blipFill>
              <a:ln>
                <a:solidFill>
                  <a:srgbClr val="99DDC6"/>
                </a:solidFill>
                <a:prstDash val="sysDash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821AB3F8-C3A6-A74B-9457-043E0BDD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401" y="3628799"/>
            <a:ext cx="1983399" cy="25481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9AE5F0C7-1018-DC4D-A2B2-B49C6163C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76" y="2536370"/>
            <a:ext cx="3977018" cy="1443151"/>
          </a:xfrm>
          <a:prstGeom prst="rect">
            <a:avLst/>
          </a:prstGeom>
        </p:spPr>
      </p:pic>
      <p:sp>
        <p:nvSpPr>
          <p:cNvPr id="8" name="我覺得這個問題, 應該可以用 AI 來做!">
            <a:extLst>
              <a:ext uri="{FF2B5EF4-FFF2-40B4-BE49-F238E27FC236}">
                <a16:creationId xmlns:a16="http://schemas.microsoft.com/office/drawing/2014/main" xmlns="" id="{D5823EE1-A847-524B-B154-199D2BA7BA1B}"/>
              </a:ext>
            </a:extLst>
          </p:cNvPr>
          <p:cNvSpPr txBox="1"/>
          <p:nvPr/>
        </p:nvSpPr>
        <p:spPr>
          <a:xfrm>
            <a:off x="6330598" y="2619097"/>
            <a:ext cx="3740384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0A6FB7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有另一個酷炫名稱的學習法，叫做 </a:t>
            </a:r>
            <a:r>
              <a:rPr lang="en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Temporal-Difference </a:t>
            </a:r>
            <a:r>
              <a:rPr lang="zh-TW" altLang="en-US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學習法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。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1A1F5464-A611-194D-84DE-BAA044656B5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24833213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692124B9-3D8A-A643-9731-936158D47F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06 Temporal-Difference </a:t>
            </a:r>
            <a:r>
              <a:rPr kumimoji="1" lang="zh-TW" altLang="en-US" dirty="0"/>
              <a:t>學習法和 </a:t>
            </a:r>
            <a:r>
              <a:rPr kumimoji="1" lang="en-US" altLang="zh-TW" dirty="0"/>
              <a:t>Bellman </a:t>
            </a:r>
            <a:r>
              <a:rPr kumimoji="1" lang="zh-TW" altLang="en-US" dirty="0"/>
              <a:t>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81F6453-0105-DC43-9D11-976E2AE7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56CE863-D635-2747-8D37-D8BDD58CDD8A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變個魔術，</a:t>
            </a:r>
            <a:r>
              <a:rPr lang="en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Bellman </a:t>
            </a:r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方程式！</a:t>
            </a:r>
            <a:endParaRPr lang="en"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="" id="{ACB15016-4BC7-FF43-A398-F14F80A91B22}"/>
                  </a:ext>
                </a:extLst>
              </p:cNvPr>
              <p:cNvSpPr txBox="1"/>
              <p:nvPr/>
            </p:nvSpPr>
            <p:spPr>
              <a:xfrm>
                <a:off x="1978755" y="2254901"/>
                <a:ext cx="8234487" cy="199092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這個時間點，電腦做了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  <m:sub>
                        <m:r>
                          <a:rPr lang="en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這個動作，得到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𝒓</m:t>
                        </m:r>
                      </m:e>
                      <m:sub>
                        <m:r>
                          <a:rPr lang="en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這麼多的 </a:t>
                </a:r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reward</a:t>
                </a:r>
                <a:r>
                  <a:rPr lang="zh-TW" altLang="en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再進入下一個階段是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用</a:t>
                </a:r>
                <a:r>
                  <a:rPr lang="en-US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b="1" i="1" kern="0" smtClean="0">
                            <a:latin typeface="Cambria Math"/>
                            <a:sym typeface="Microsoft Sans Serif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1" i="1" kern="0" smtClean="0"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TW" sz="2000" b="1" i="1" kern="0" smtClean="0">
                            <a:latin typeface="Cambria Math" panose="02040503050406030204" pitchFamily="18" charset="0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b="1" i="1" kern="0" smtClean="0"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TW" sz="2000" b="1" i="1" kern="0" smtClean="0">
                            <a:latin typeface="Cambria Math" panose="02040503050406030204" pitchFamily="18" charset="0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b="1" i="1" kern="0" smtClean="0"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TW" sz="2000" b="1" i="1" kern="0" smtClean="0">
                            <a:latin typeface="Cambria Math" panose="02040503050406030204" pitchFamily="18" charset="0"/>
                            <a:sym typeface="Microsoft Sans Serif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b="1" i="1" kern="0" smtClean="0"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𝒕</m:t>
                            </m:r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+</m:t>
                            </m:r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這筆小經驗做出訓練資料。選擇</a:t>
                </a:r>
                <a14:m>
                  <m:oMath xmlns:m="http://schemas.openxmlformats.org/officeDocument/2006/math">
                    <m:r>
                      <a:rPr lang="en-US" altLang="zh-TW" sz="2000" b="1" i="1" kern="0" smtClean="0"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  <m:d>
                      <m:dPr>
                        <m:ctrlPr>
                          <a:rPr lang="en-US" altLang="zh-TW" sz="2000" b="1" i="1" kern="0" smtClean="0">
                            <a:latin typeface="Cambria Math"/>
                            <a:sym typeface="Microsoft Sans Serif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1" i="1" kern="0" smtClean="0"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𝒕</m:t>
                            </m:r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+</m:t>
                            </m:r>
                            <m:r>
                              <a:rPr lang="en-US" altLang="zh-TW" sz="2000" b="1" i="1" kern="0" smtClean="0">
                                <a:latin typeface="Cambria Math" panose="02040503050406030204" pitchFamily="18" charset="0"/>
                                <a:sym typeface="Microsoft Sans Serif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TW" sz="2000" b="1" i="1" kern="0" smtClean="0">
                            <a:latin typeface="Cambria Math" panose="02040503050406030204" pitchFamily="18" charset="0"/>
                            <a:sym typeface="Microsoft Sans Serif"/>
                          </a:rPr>
                          <m:t>, </m:t>
                        </m:r>
                        <m:r>
                          <a:rPr lang="en-US" altLang="zh-TW" sz="2000" b="1" i="1" kern="0" smtClean="0"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</m:d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最大值的那個動作，也就是</a:t>
                </a:r>
                <a:r>
                  <a:rPr lang="en-US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greedy policy !</a:t>
                </a:r>
              </a:p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algn="ctr">
                  <a:buClr>
                    <a:srgbClr val="0A6FB7"/>
                  </a:buClr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於是</a:t>
                </a:r>
                <a14:m>
                  <m:oMath xmlns:m="http://schemas.openxmlformats.org/officeDocument/2006/math">
                    <m:r>
                      <a:rPr lang="en-US" altLang="zh-TW" sz="20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值可以這麼估計：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CB15016-4BC7-FF43-A398-F14F80A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755" y="2254901"/>
                <a:ext cx="8234487" cy="1990929"/>
              </a:xfrm>
              <a:prstGeom prst="rect">
                <a:avLst/>
              </a:prstGeom>
              <a:blipFill rotWithShape="1">
                <a:blip r:embed="rId2"/>
                <a:stretch>
                  <a:fillRect l="-741" r="-4074" b="-398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F41DC866-4979-E242-8ABC-2B533175E595}"/>
              </a:ext>
            </a:extLst>
          </p:cNvPr>
          <p:cNvGrpSpPr/>
          <p:nvPr/>
        </p:nvGrpSpPr>
        <p:grpSpPr>
          <a:xfrm>
            <a:off x="2320903" y="4240975"/>
            <a:ext cx="7530670" cy="878161"/>
            <a:chOff x="1486527" y="-1640144"/>
            <a:chExt cx="5074040" cy="648000"/>
          </a:xfrm>
        </p:grpSpPr>
        <p:sp>
          <p:nvSpPr>
            <p:cNvPr id="7" name="矩形: 圓角 3">
              <a:extLst>
                <a:ext uri="{FF2B5EF4-FFF2-40B4-BE49-F238E27FC236}">
                  <a16:creationId xmlns:a16="http://schemas.microsoft.com/office/drawing/2014/main" xmlns="" id="{825082E0-2E0A-0343-AC2B-7A13E8E0C5A5}"/>
                </a:ext>
              </a:extLst>
            </p:cNvPr>
            <p:cNvSpPr/>
            <p:nvPr/>
          </p:nvSpPr>
          <p:spPr>
            <a:xfrm>
              <a:off x="1486527" y="-1640144"/>
              <a:ext cx="5074040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xmlns="" id="{FD1E8B1B-6C03-344A-A84D-3F5C13FF8321}"/>
                    </a:ext>
                  </a:extLst>
                </p:cNvPr>
                <p:cNvSpPr txBox="1"/>
                <p:nvPr/>
              </p:nvSpPr>
              <p:spPr>
                <a:xfrm>
                  <a:off x="1783960" y="-1544814"/>
                  <a:ext cx="4488920" cy="4573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icrosoft Sans Serif"/>
                              </a:rPr>
                              <m:t>𝑸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icrosoft Sans Serif"/>
                          </a:rPr>
                          <m:t>=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  <m:d>
                          <m:d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sym typeface="Microsoft Sans Serif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icrosoft Sans Serif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Microsoft Sans Serif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icrosoft Sans Serif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icrosoft Sans Serif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icrosoft Sans Serif"/>
                          </a:rPr>
                          <m:t>𝜸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icrosoft Sans Serif"/>
                          </a:rPr>
                          <m:t> ∙</m:t>
                        </m:r>
                        <m:func>
                          <m:func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Cambria Math" panose="02040503050406030204" pitchFamily="18" charset="0"/>
                                <a:sym typeface="Microsoft Sans Serif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800" b="0" i="0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𝒂</m:t>
                                </m:r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∈</m:t>
                                </m:r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𝓐</m:t>
                                </m:r>
                              </m:lim>
                            </m:limLow>
                          </m:fName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{</m:t>
                            </m:r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/>
                                        <a:ea typeface="Cambria Math" panose="02040503050406030204" pitchFamily="18" charset="0"/>
                                        <a:sym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Microsoft Sans Serif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Microsoft Sans Serif"/>
                                      </a:rPr>
                                      <m:t>𝒕</m:t>
                                    </m:r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Microsoft Sans Serif"/>
                                      </a:rPr>
                                      <m:t>+</m:t>
                                    </m:r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Microsoft Sans Serif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, </m:t>
                                </m:r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𝒂</m:t>
                                </m:r>
                              </m:e>
                            </m:d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}</m:t>
                            </m:r>
                          </m:e>
                        </m:func>
                      </m:oMath>
                    </m:oMathPara>
                  </a14:m>
                  <a:endParaRPr kumimoji="0" lang="zh-TW" alt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D1E8B1B-6C03-344A-A84D-3F5C13FF8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960" y="-1544814"/>
                  <a:ext cx="4488920" cy="4573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我覺得這個問題, 應該可以用 AI 來做!">
            <a:extLst>
              <a:ext uri="{FF2B5EF4-FFF2-40B4-BE49-F238E27FC236}">
                <a16:creationId xmlns:a16="http://schemas.microsoft.com/office/drawing/2014/main" xmlns="" id="{E1E8DA1B-CDBE-014B-81E9-C55FD9C11049}"/>
              </a:ext>
            </a:extLst>
          </p:cNvPr>
          <p:cNvSpPr txBox="1"/>
          <p:nvPr/>
        </p:nvSpPr>
        <p:spPr>
          <a:xfrm>
            <a:off x="1410344" y="5268946"/>
            <a:ext cx="967675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0A6FB7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這個式子叫做 </a:t>
            </a:r>
            <a:r>
              <a:rPr lang="en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Bellman </a:t>
            </a:r>
            <a:r>
              <a:rPr lang="zh-TW" altLang="en-US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方程式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，透過 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Bellman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方程式得到訓練資料的方法，當然也有個高級的名字，叫 </a:t>
            </a:r>
            <a:r>
              <a:rPr lang="en-US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Temporal-Difference </a:t>
            </a:r>
            <a:r>
              <a:rPr lang="zh-TW" altLang="en-US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學習法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，很多人也簡稱叫 </a:t>
            </a:r>
            <a:r>
              <a:rPr lang="en-US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TD </a:t>
            </a:r>
            <a:r>
              <a:rPr lang="zh-TW" altLang="en-US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學習法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。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AC0B6A28-C842-FB47-8480-A2A2AAA3CD3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FA4881D-29F1-4819-B4DB-053B8C1E96B1}"/>
              </a:ext>
            </a:extLst>
          </p:cNvPr>
          <p:cNvSpPr/>
          <p:nvPr/>
        </p:nvSpPr>
        <p:spPr>
          <a:xfrm>
            <a:off x="1009651" y="5269970"/>
            <a:ext cx="10191806" cy="791903"/>
          </a:xfrm>
          <a:prstGeom prst="rect">
            <a:avLst/>
          </a:prstGeom>
          <a:noFill/>
          <a:ln w="38100" cap="flat">
            <a:solidFill>
              <a:srgbClr val="FF8E7B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299616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692124B9-3D8A-A643-9731-936158D47F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06 Temporal-Difference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學習法和 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Bellman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81F6453-0105-DC43-9D11-976E2AE7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56CE863-D635-2747-8D37-D8BDD58CDD8A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TD </a:t>
            </a:r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學習法的 </a:t>
            </a:r>
            <a:r>
              <a:rPr lang="en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Deep Q-Learning</a:t>
            </a:r>
            <a:endParaRPr lang="en" sz="28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5762ECCB-35D2-ED45-BB8B-B785C1D24492}"/>
              </a:ext>
            </a:extLst>
          </p:cNvPr>
          <p:cNvSpPr txBox="1"/>
          <p:nvPr/>
        </p:nvSpPr>
        <p:spPr>
          <a:xfrm>
            <a:off x="1683336" y="2428540"/>
            <a:ext cx="882532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一次動作就有一筆訓練資料，於是很</a:t>
            </a:r>
            <a:r>
              <a:rPr lang="zh-TW" altLang="en-US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容易累積很多的訓練資料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。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F02FA35-93CF-BB4A-BAB1-07E19949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36" y="3014270"/>
            <a:ext cx="7453728" cy="3192488"/>
          </a:xfrm>
          <a:prstGeom prst="rect">
            <a:avLst/>
          </a:prstGeom>
        </p:spPr>
      </p:pic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D41CAC56-F14E-994E-96D9-0846D5F79B7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1080143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692124B9-3D8A-A643-9731-936158D47F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06 Temporal-Difference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學習法和 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Bellman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81F6453-0105-DC43-9D11-976E2AE7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56CE863-D635-2747-8D37-D8BDD58CDD8A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根本的問題，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Q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值呢？</a:t>
            </a:r>
            <a:endParaRPr lang="en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="" id="{1FA4F8CF-5E40-9D46-8206-E1BB5BFEB87C}"/>
                  </a:ext>
                </a:extLst>
              </p:cNvPr>
              <p:cNvSpPr txBox="1"/>
              <p:nvPr/>
            </p:nvSpPr>
            <p:spPr>
              <a:xfrm>
                <a:off x="2690293" y="2429152"/>
                <a:ext cx="6811414" cy="8213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FF8E7B"/>
                  </a:buClr>
                  <a:buFont typeface="Yu Mincho Demibold" panose="02020600000000000000" pitchFamily="18" charset="-128"/>
                  <a:buChar char="▶"/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使用有個在學 </a:t>
                </a:r>
                <a14:m>
                  <m:oMath xmlns:m="http://schemas.openxmlformats.org/officeDocument/2006/math">
                    <m:r>
                      <a:rPr lang="en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  <m:r>
                      <a:rPr lang="en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 </m:t>
                    </m:r>
                  </m:oMath>
                </a14:m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函數的神經網路函數學習機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2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e>
                      <m:sub>
                        <m:r>
                          <a:rPr lang="el-GR" altLang="zh-TW" sz="22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l-GR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，所以真正計算「正確答案」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2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e>
                      <m:sub>
                        <m:r>
                          <a:rPr lang="en-US" altLang="zh-TW" sz="22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的方法是：</a:t>
                </a:r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A4F8CF-5E40-9D46-8206-E1BB5BFEB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293" y="2429152"/>
                <a:ext cx="6811414" cy="821378"/>
              </a:xfrm>
              <a:prstGeom prst="rect">
                <a:avLst/>
              </a:prstGeom>
              <a:blipFill rotWithShape="1">
                <a:blip r:embed="rId2"/>
                <a:stretch>
                  <a:fillRect l="-984" t="-741" b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9E0185C1-A63A-2B43-9D4A-EB72E94505D6}"/>
              </a:ext>
            </a:extLst>
          </p:cNvPr>
          <p:cNvGrpSpPr/>
          <p:nvPr/>
        </p:nvGrpSpPr>
        <p:grpSpPr>
          <a:xfrm>
            <a:off x="2298007" y="3214679"/>
            <a:ext cx="7595984" cy="964867"/>
            <a:chOff x="1486527" y="-1651620"/>
            <a:chExt cx="5074040" cy="670953"/>
          </a:xfrm>
        </p:grpSpPr>
        <p:sp>
          <p:nvSpPr>
            <p:cNvPr id="8" name="矩形: 圓角 3">
              <a:extLst>
                <a:ext uri="{FF2B5EF4-FFF2-40B4-BE49-F238E27FC236}">
                  <a16:creationId xmlns:a16="http://schemas.microsoft.com/office/drawing/2014/main" xmlns="" id="{0CA2AD48-2DB5-F342-B379-0F41CF506940}"/>
                </a:ext>
              </a:extLst>
            </p:cNvPr>
            <p:cNvSpPr/>
            <p:nvPr/>
          </p:nvSpPr>
          <p:spPr>
            <a:xfrm>
              <a:off x="1486527" y="-1569494"/>
              <a:ext cx="5074040" cy="52571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xmlns="" id="{F84E2C61-8D2C-364B-A7C8-CCE3E6C41358}"/>
                    </a:ext>
                  </a:extLst>
                </p:cNvPr>
                <p:cNvSpPr txBox="1"/>
                <p:nvPr/>
              </p:nvSpPr>
              <p:spPr>
                <a:xfrm>
                  <a:off x="1783960" y="-1651620"/>
                  <a:ext cx="4488920" cy="6709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l" defTabSz="2438338" rtl="0" fontAlgn="auto" latinLnBrk="0" hangingPunct="0">
                    <a:lnSpc>
                      <a:spcPct val="110000"/>
                    </a:lnSpc>
                    <a:spcBef>
                      <a:spcPts val="4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𝑸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=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𝑸</m:t>
                        </m:r>
                        <m:d>
                          <m:d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Microsoft Sans Serif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+mn-ea"/>
                                <a:cs typeface="+mn-cs"/>
                                <a:sym typeface="Microsoft Sans Serif"/>
                              </a:rPr>
                            </m:ctrlPr>
                          </m:sSubPr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𝒓</m:t>
                            </m:r>
                          </m:e>
                          <m:sub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Sans Serif"/>
                              </a:rPr>
                              <m:t>𝒕</m:t>
                            </m:r>
                          </m:sub>
                        </m:sSub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+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𝜸</m:t>
                        </m:r>
                        <m:r>
                          <a:rPr kumimoji="0" lang="en-US" altLang="zh-TW" sz="28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Sans Serif"/>
                          </a:rPr>
                          <m:t> ∙</m:t>
                        </m:r>
                        <m:func>
                          <m:funcPr>
                            <m:ctrlP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/>
                                <a:ea typeface="Cambria Math" panose="02040503050406030204" pitchFamily="18" charset="0"/>
                                <a:sym typeface="Microsoft Sans Serif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800" b="0" i="0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𝒂</m:t>
                                </m:r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∈</m:t>
                                </m:r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𝓐</m:t>
                                </m:r>
                              </m:lim>
                            </m:limLow>
                          </m:fName>
                          <m:e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/>
                                        <a:ea typeface="Cambria Math" panose="02040503050406030204" pitchFamily="18" charset="0"/>
                                        <a:sym typeface="Microsoft Sans Serif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Microsoft Sans Serif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Microsoft Sans Serif"/>
                                      </a:rPr>
                                      <m:t>𝒕</m:t>
                                    </m:r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Microsoft Sans Serif"/>
                                      </a:rPr>
                                      <m:t>+</m:t>
                                    </m:r>
                                    <m:r>
                                      <a:rPr kumimoji="0" lang="en-US" altLang="zh-TW" sz="2800" b="1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Microsoft Sans Serif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, </m:t>
                                </m:r>
                                <m:r>
                                  <a:rPr kumimoji="0" lang="en-US" altLang="zh-TW" sz="2800" b="1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rosoft Sans Serif"/>
                                  </a:rPr>
                                  <m:t>𝒂</m:t>
                                </m:r>
                              </m:e>
                            </m:d>
                            <m:r>
                              <a:rPr kumimoji="0" lang="en-US" altLang="zh-TW" sz="28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Sans Serif"/>
                              </a:rPr>
                              <m:t>}</m:t>
                            </m:r>
                          </m:e>
                        </m:func>
                      </m:oMath>
                    </m:oMathPara>
                  </a14:m>
                  <a:endParaRPr kumimoji="0" lang="zh-TW" altLang="en-US" sz="28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F84E2C61-8D2C-364B-A7C8-CCE3E6C41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960" y="-1651619"/>
                  <a:ext cx="4488920" cy="670953"/>
                </a:xfrm>
                <a:prstGeom prst="rect">
                  <a:avLst/>
                </a:prstGeom>
                <a:blipFill>
                  <a:blip r:embed="rId3"/>
                  <a:stretch>
                    <a:fillRect l="-1701" r="-18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C4DA5141-6900-C940-B4F7-204CD260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882" y="4588717"/>
            <a:ext cx="1488782" cy="16872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D9358737-F219-3D4A-91FB-9B327DC9E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900" y="4250478"/>
            <a:ext cx="6720043" cy="19105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我覺得這個問題, 應該可以用 AI 來做!">
                <a:extLst>
                  <a:ext uri="{FF2B5EF4-FFF2-40B4-BE49-F238E27FC236}">
                    <a16:creationId xmlns:a16="http://schemas.microsoft.com/office/drawing/2014/main" xmlns="" id="{F982AF80-A1BE-3640-A5DB-BA194AD2E560}"/>
                  </a:ext>
                </a:extLst>
              </p:cNvPr>
              <p:cNvSpPr txBox="1"/>
              <p:nvPr/>
            </p:nvSpPr>
            <p:spPr>
              <a:xfrm>
                <a:off x="3669779" y="4357437"/>
                <a:ext cx="6305363" cy="13753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>
                  <a:buClr>
                    <a:srgbClr val="0A6FB7"/>
                  </a:buClr>
                </a:pPr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Deep Q-Learning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是電腦自己玩，生出訓練資料，去訓練神經網路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e>
                      <m:sub>
                        <m:r>
                          <a:rPr lang="el-GR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zh-TW" altLang="el-GR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所以是一種自監督式的學習。</a:t>
                </a:r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TD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法的 </a:t>
                </a:r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Deep Q-Learning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就更過分：根本是舊版的</a:t>
                </a:r>
                <a:r>
                  <a:rPr lang="en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e>
                      <m:sub>
                        <m:r>
                          <a:rPr lang="el-GR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l-GR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自己產生訓練資料，然後去訓練自己，得到新版的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e>
                      <m:sub>
                        <m:r>
                          <a:rPr lang="el-GR" altLang="zh-TW" sz="20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𝜽</m:t>
                        </m:r>
                      </m:sub>
                    </m:sSub>
                    <m:r>
                      <a:rPr lang="el-GR" altLang="zh-TW" sz="2000" b="1" i="1" kern="0" dirty="0">
                        <a:latin typeface="Cambria Math" panose="02040503050406030204" pitchFamily="18" charset="0"/>
                        <a:sym typeface="Microsoft Sans Serif"/>
                      </a:rPr>
                      <m:t> </m:t>
                    </m:r>
                  </m:oMath>
                </a14:m>
                <a:r>
                  <a:rPr lang="zh-TW" altLang="el-GR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12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982AF80-A1BE-3640-A5DB-BA194AD2E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79" y="4357437"/>
                <a:ext cx="6305363" cy="1375376"/>
              </a:xfrm>
              <a:prstGeom prst="rect">
                <a:avLst/>
              </a:prstGeom>
              <a:blipFill rotWithShape="1">
                <a:blip r:embed="rId6"/>
                <a:stretch>
                  <a:fillRect l="-1354" r="-677" b="-5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幻燈片編號">
            <a:extLst>
              <a:ext uri="{FF2B5EF4-FFF2-40B4-BE49-F238E27FC236}">
                <a16:creationId xmlns:a16="http://schemas.microsoft.com/office/drawing/2014/main" xmlns="" id="{4F407D65-9ADB-694C-8EB3-6999AA94217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8408855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版面配置區 1">
                <a:extLst>
                  <a:ext uri="{FF2B5EF4-FFF2-40B4-BE49-F238E27FC236}">
                    <a16:creationId xmlns:a16="http://schemas.microsoft.com/office/drawing/2014/main" xmlns="" id="{692124B9-3D8A-A643-9731-936158D47F34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en-US" altLang="zh-TW" dirty="0">
                    <a:latin typeface="微軟正黑體" pitchFamily="34" charset="-120"/>
                    <a:ea typeface="微軟正黑體" pitchFamily="34" charset="-120"/>
                  </a:rPr>
                  <a:t>07 </a:t>
                </a:r>
                <a:r>
                  <a:rPr kumimoji="1" lang="zh-TW" altLang="en-US" dirty="0">
                    <a:latin typeface="微軟正黑體" pitchFamily="34" charset="-120"/>
                    <a:ea typeface="微軟正黑體" pitchFamily="34" charset="-120"/>
                  </a:rPr>
                  <a:t>使用 </a:t>
                </a:r>
                <a14:m>
                  <m:oMath xmlns:m="http://schemas.openxmlformats.org/officeDocument/2006/math">
                    <m:r>
                      <a:rPr kumimoji="1" lang="el-GR" altLang="zh-TW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l-GR" altLang="zh-TW" dirty="0">
                    <a:latin typeface="微軟正黑體" pitchFamily="34" charset="-120"/>
                    <a:ea typeface="微軟正黑體" pitchFamily="34" charset="-120"/>
                  </a:rPr>
                  <a:t>-</a:t>
                </a:r>
                <a:r>
                  <a:rPr kumimoji="1" lang="en-US" altLang="zh-TW" dirty="0">
                    <a:latin typeface="微軟正黑體" pitchFamily="34" charset="-120"/>
                    <a:ea typeface="微軟正黑體" pitchFamily="34" charset="-120"/>
                  </a:rPr>
                  <a:t>Greedy Policy </a:t>
                </a:r>
                <a:r>
                  <a:rPr kumimoji="1" lang="zh-TW" altLang="en-US" dirty="0">
                    <a:latin typeface="微軟正黑體" pitchFamily="34" charset="-120"/>
                    <a:ea typeface="微軟正黑體" pitchFamily="34" charset="-120"/>
                  </a:rPr>
                  <a:t>來累積經驗</a:t>
                </a:r>
              </a:p>
            </p:txBody>
          </p:sp>
        </mc:Choice>
        <mc:Fallback>
          <p:sp>
            <p:nvSpPr>
              <p:cNvPr id="2" name="文字版面配置區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92124B9-3D8A-A643-9731-936158D47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1">
                <a:blip r:embed="rId2"/>
                <a:stretch>
                  <a:fillRect l="-1962" t="-35065" b="-38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81F6453-0105-DC43-9D11-976E2AE7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56CE863-D635-2747-8D37-D8BDD58CDD8A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電腦怎麼累積經驗值呢？</a:t>
            </a:r>
            <a:endParaRPr lang="en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xmlns="" id="{B71A7B1F-25B4-294A-A49D-EAA57DCD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781" y="3938865"/>
            <a:ext cx="1776735" cy="198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30F32BA9-A6C8-064B-85A6-1B0397E8E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292" y="2524181"/>
            <a:ext cx="6169767" cy="18401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我覺得這個問題, 應該可以用 AI 來做!">
                <a:extLst>
                  <a:ext uri="{FF2B5EF4-FFF2-40B4-BE49-F238E27FC236}">
                    <a16:creationId xmlns:a16="http://schemas.microsoft.com/office/drawing/2014/main" xmlns="" id="{0FF3601A-3796-8340-8154-9508B836F691}"/>
                  </a:ext>
                </a:extLst>
              </p:cNvPr>
              <p:cNvSpPr txBox="1"/>
              <p:nvPr/>
            </p:nvSpPr>
            <p:spPr>
              <a:xfrm>
                <a:off x="3014133" y="2694144"/>
                <a:ext cx="5554133" cy="11599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>
                  <a:buClr>
                    <a:srgbClr val="0A6FB7"/>
                  </a:buClr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開始的時候，我們的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200" b="1" i="0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𝐐</m:t>
                        </m:r>
                      </m:e>
                      <m:sub>
                        <m:r>
                          <a:rPr lang="el-GR" altLang="zh-TW" sz="22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l-GR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爛得不得了啊！加上其實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" altLang="zh-TW" sz="22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𝑸</m:t>
                        </m:r>
                      </m:e>
                      <m:sub>
                        <m:r>
                          <a:rPr lang="el-GR" altLang="zh-TW" sz="2200" b="1" i="1" kern="0" dirty="0">
                            <a:latin typeface="Cambria Math" panose="02040503050406030204" pitchFamily="18" charset="0"/>
                            <a:sym typeface="Microsoft Sans Serif"/>
                          </a:rPr>
                          <m:t>𝜽</m:t>
                        </m:r>
                      </m:sub>
                    </m:sSub>
                    <m:r>
                      <a:rPr lang="en-US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 </m:t>
                    </m:r>
                  </m:oMath>
                </a14:m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基本上是「自己訓練自己」，所以結果很可能會一路擺爛下去！</a:t>
                </a:r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8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FF3601A-3796-8340-8154-9508B836F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33" y="2694144"/>
                <a:ext cx="5554133" cy="1159932"/>
              </a:xfrm>
              <a:prstGeom prst="rect">
                <a:avLst/>
              </a:prstGeom>
              <a:blipFill rotWithShape="1">
                <a:blip r:embed="rId5"/>
                <a:stretch>
                  <a:fillRect l="-1645" t="-526" b="-78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我覺得這個問題, 應該可以用 AI 來做!">
            <a:extLst>
              <a:ext uri="{FF2B5EF4-FFF2-40B4-BE49-F238E27FC236}">
                <a16:creationId xmlns:a16="http://schemas.microsoft.com/office/drawing/2014/main" xmlns="" id="{A30DCCA3-EF3C-4749-B053-DE89B3D99189}"/>
              </a:ext>
            </a:extLst>
          </p:cNvPr>
          <p:cNvSpPr txBox="1"/>
          <p:nvPr/>
        </p:nvSpPr>
        <p:spPr>
          <a:xfrm>
            <a:off x="1367446" y="4644491"/>
            <a:ext cx="6752135" cy="1252265"/>
          </a:xfrm>
          <a:prstGeom prst="rect">
            <a:avLst/>
          </a:prstGeom>
          <a:noFill/>
          <a:ln>
            <a:solidFill>
              <a:srgbClr val="FF8E7B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1437" tIns="71437" rIns="71437" bIns="71437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想法就是讓電腦開始的時候，不要完全靠 </a:t>
            </a:r>
            <a:r>
              <a:rPr lang="en" altLang="zh-TW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Q </a:t>
            </a:r>
            <a:r>
              <a:rPr lang="zh-TW" altLang="en-US" sz="2400" b="1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函數（因為也不可靠），多一點「冒險」的精神。</a:t>
            </a:r>
            <a:endParaRPr lang="en-US" altLang="zh-TW" sz="2400" b="1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3" name="幻燈片編號">
            <a:extLst>
              <a:ext uri="{FF2B5EF4-FFF2-40B4-BE49-F238E27FC236}">
                <a16:creationId xmlns:a16="http://schemas.microsoft.com/office/drawing/2014/main" xmlns="" id="{BEDF4F49-6153-BD44-B63B-58D34609A9D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4455021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3BB51052-5257-48F0-BD88-618052E9981F}"/>
              </a:ext>
            </a:extLst>
          </p:cNvPr>
          <p:cNvSpPr/>
          <p:nvPr/>
        </p:nvSpPr>
        <p:spPr>
          <a:xfrm>
            <a:off x="2281594" y="2437391"/>
            <a:ext cx="7724151" cy="595035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99DDC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軟正黑體" pitchFamily="34" charset="-120"/>
              <a:ea typeface="微軟正黑體" pitchFamily="34" charset="-120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版面配置區 1">
                <a:extLst>
                  <a:ext uri="{FF2B5EF4-FFF2-40B4-BE49-F238E27FC236}">
                    <a16:creationId xmlns:a16="http://schemas.microsoft.com/office/drawing/2014/main" xmlns="" id="{692124B9-3D8A-A643-9731-936158D47F34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570646" y="651241"/>
                <a:ext cx="9630811" cy="471924"/>
              </a:xfrm>
            </p:spPr>
            <p:txBody>
              <a:bodyPr/>
              <a:lstStyle/>
              <a:p>
                <a:r>
                  <a:rPr kumimoji="1" lang="en-US" altLang="zh-TW" dirty="0">
                    <a:latin typeface="微軟正黑體" pitchFamily="34" charset="-120"/>
                    <a:ea typeface="微軟正黑體" pitchFamily="34" charset="-120"/>
                  </a:rPr>
                  <a:t>07 </a:t>
                </a:r>
                <a:r>
                  <a:rPr kumimoji="1" lang="zh-TW" altLang="en-US" dirty="0">
                    <a:latin typeface="微軟正黑體" pitchFamily="34" charset="-120"/>
                    <a:ea typeface="微軟正黑體" pitchFamily="34" charset="-120"/>
                  </a:rPr>
                  <a:t>使用 </a:t>
                </a:r>
                <a14:m>
                  <m:oMath xmlns:m="http://schemas.openxmlformats.org/officeDocument/2006/math">
                    <m:r>
                      <a:rPr kumimoji="1" lang="el-GR" altLang="zh-TW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l-GR" altLang="zh-TW" dirty="0">
                    <a:latin typeface="微軟正黑體" pitchFamily="34" charset="-120"/>
                    <a:ea typeface="微軟正黑體" pitchFamily="34" charset="-120"/>
                  </a:rPr>
                  <a:t>-</a:t>
                </a:r>
                <a:r>
                  <a:rPr kumimoji="1" lang="en-US" altLang="zh-TW" dirty="0">
                    <a:latin typeface="微軟正黑體" pitchFamily="34" charset="-120"/>
                    <a:ea typeface="微軟正黑體" pitchFamily="34" charset="-120"/>
                  </a:rPr>
                  <a:t>Greedy Policy </a:t>
                </a:r>
                <a:r>
                  <a:rPr kumimoji="1" lang="zh-TW" altLang="en-US" dirty="0">
                    <a:latin typeface="微軟正黑體" pitchFamily="34" charset="-120"/>
                    <a:ea typeface="微軟正黑體" pitchFamily="34" charset="-120"/>
                  </a:rPr>
                  <a:t>來累積經驗</a:t>
                </a:r>
              </a:p>
            </p:txBody>
          </p:sp>
        </mc:Choice>
        <mc:Fallback>
          <p:sp>
            <p:nvSpPr>
              <p:cNvPr id="2" name="文字版面配置區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92124B9-3D8A-A643-9731-936158D47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570646" y="651241"/>
                <a:ext cx="9630811" cy="471924"/>
              </a:xfrm>
              <a:blipFill rotWithShape="1">
                <a:blip r:embed="rId2"/>
                <a:stretch>
                  <a:fillRect l="-1962" t="-35065" b="-38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81F6453-0105-DC43-9D11-976E2AE7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56CE863-D635-2747-8D37-D8BDD58CDD8A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用來冒險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的神秘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𝜀</a:t>
            </a:r>
            <a:endParaRPr lang="en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我覺得這個問題, 應該可以用 AI 來做!">
                <a:extLst>
                  <a:ext uri="{FF2B5EF4-FFF2-40B4-BE49-F238E27FC236}">
                    <a16:creationId xmlns:a16="http://schemas.microsoft.com/office/drawing/2014/main" xmlns="" id="{981BC2FC-66B2-FD45-AAD9-4EE1C772D3F3}"/>
                  </a:ext>
                </a:extLst>
              </p:cNvPr>
              <p:cNvSpPr txBox="1"/>
              <p:nvPr/>
            </p:nvSpPr>
            <p:spPr>
              <a:xfrm>
                <a:off x="1007341" y="3104352"/>
                <a:ext cx="4926656" cy="306814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>
                  <a:buClr>
                    <a:srgbClr val="0A6FB7"/>
                  </a:buClr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設定</a:t>
                </a:r>
                <a14:m>
                  <m:oMath xmlns:m="http://schemas.openxmlformats.org/officeDocument/2006/math">
                    <m:r>
                      <a:rPr lang="el-GR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𝜺</m:t>
                    </m:r>
                  </m:oMath>
                </a14:m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值在 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0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到 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1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之間。想成</a:t>
                </a:r>
                <a:r>
                  <a:rPr lang="zh-TW" altLang="en-US" sz="22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隨機程度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：</a:t>
                </a:r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800100" lvl="1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越小越不隨機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(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照 </a:t>
                </a:r>
                <a14:m>
                  <m:oMath xmlns:m="http://schemas.openxmlformats.org/officeDocument/2006/math">
                    <m:r>
                      <a:rPr lang="en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</m:oMath>
                </a14:m>
                <a:r>
                  <a:rPr lang="en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函數的意思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)</a:t>
                </a:r>
              </a:p>
              <a:p>
                <a:pPr marL="800100" lvl="1" indent="-342900">
                  <a:buClr>
                    <a:srgbClr val="0A6FB7"/>
                  </a:buClr>
                  <a:buFont typeface="標準系統字體"/>
                  <a:buChar char="►"/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越大越隨機。</a:t>
                </a:r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0A6FB7"/>
                  </a:buClr>
                  <a:buFont typeface="標準系統字體"/>
                  <a:buChar char="►"/>
                </a:pPr>
                <a:endParaRPr lang="en-US" altLang="zh-TW" sz="1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>
                  <a:buClr>
                    <a:srgbClr val="FF8E7B"/>
                  </a:buClr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真正的作法是，每做一個動作都隨機生出一個介於 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0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到 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1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的亂數 </a:t>
                </a:r>
                <a14:m>
                  <m:oMath xmlns:m="http://schemas.openxmlformats.org/officeDocument/2006/math">
                    <m:r>
                      <a:rPr lang="en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𝒓</m:t>
                    </m:r>
                  </m:oMath>
                </a14:m>
                <a:r>
                  <a:rPr lang="en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800100" lvl="1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大於 </a:t>
                </a:r>
                <a14:m>
                  <m:oMath xmlns:m="http://schemas.openxmlformats.org/officeDocument/2006/math">
                    <m:r>
                      <a:rPr lang="el-GR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𝜺</m:t>
                    </m:r>
                  </m:oMath>
                </a14:m>
                <a:r>
                  <a:rPr lang="zh-TW" altLang="el-GR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就照 </a:t>
                </a:r>
                <a14:m>
                  <m:oMath xmlns:m="http://schemas.openxmlformats.org/officeDocument/2006/math">
                    <m:r>
                      <a:rPr lang="en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𝑸</m:t>
                    </m:r>
                  </m:oMath>
                </a14:m>
                <a:r>
                  <a:rPr lang="en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函數的意思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(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也就是採用 </a:t>
                </a:r>
                <a:r>
                  <a:rPr lang="en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greedy policy</a:t>
                </a:r>
                <a:r>
                  <a:rPr lang="en-US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)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800100" lvl="1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小於等於 </a:t>
                </a:r>
                <a14:m>
                  <m:oMath xmlns:m="http://schemas.openxmlformats.org/officeDocument/2006/math">
                    <m:r>
                      <a:rPr lang="el-GR" altLang="zh-TW" sz="2200" b="1" i="1" kern="0" dirty="0" smtClean="0">
                        <a:latin typeface="Cambria Math" panose="02040503050406030204" pitchFamily="18" charset="0"/>
                        <a:sym typeface="Microsoft Sans Serif"/>
                      </a:rPr>
                      <m:t>𝜺</m:t>
                    </m:r>
                  </m:oMath>
                </a14:m>
                <a:r>
                  <a:rPr lang="el-GR" altLang="zh-TW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2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時就隨機。</a:t>
                </a:r>
                <a:endParaRPr lang="en-US" altLang="zh-TW" sz="22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6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81BC2FC-66B2-FD45-AAD9-4EE1C772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41" y="3104352"/>
                <a:ext cx="4926656" cy="3068147"/>
              </a:xfrm>
              <a:prstGeom prst="rect">
                <a:avLst/>
              </a:prstGeom>
              <a:blipFill rotWithShape="1">
                <a:blip r:embed="rId3"/>
                <a:stretch>
                  <a:fillRect l="-1980" r="-7673" b="-19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B0F97A4A-63D3-8146-B7AE-9015259D3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755" y="3754298"/>
            <a:ext cx="3849991" cy="21043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556ECF00-60DB-DB4B-B709-BA654A8DC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228" y="3667894"/>
            <a:ext cx="3403637" cy="22771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我覺得這個問題, 應該可以用 AI 來做!">
                <a:extLst>
                  <a:ext uri="{FF2B5EF4-FFF2-40B4-BE49-F238E27FC236}">
                    <a16:creationId xmlns:a16="http://schemas.microsoft.com/office/drawing/2014/main" xmlns="" id="{9E80FF8B-FC2E-5B4B-9582-6123DD84A746}"/>
                  </a:ext>
                </a:extLst>
              </p:cNvPr>
              <p:cNvSpPr txBox="1"/>
              <p:nvPr/>
            </p:nvSpPr>
            <p:spPr>
              <a:xfrm>
                <a:off x="2332393" y="2468633"/>
                <a:ext cx="7473724" cy="5136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>
                  <a:buClr>
                    <a:srgbClr val="0A6FB7"/>
                  </a:buClr>
                </a:pPr>
                <a:r>
                  <a:rPr lang="zh-TW" altLang="en-US" sz="24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選一個 </a:t>
                </a:r>
                <a14:m>
                  <m:oMath xmlns:m="http://schemas.openxmlformats.org/officeDocument/2006/math">
                    <m:r>
                      <a:rPr lang="el-GR" altLang="zh-TW" sz="2400" b="1" i="1" kern="0" dirty="0" smtClean="0">
                        <a:solidFill>
                          <a:srgbClr val="0A6FB7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𝜺</m:t>
                    </m:r>
                  </m:oMath>
                </a14:m>
                <a:r>
                  <a:rPr lang="el-GR" altLang="zh-TW" sz="24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4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決定隨機程度的方式，叫做 </a:t>
                </a:r>
                <a14:m>
                  <m:oMath xmlns:m="http://schemas.openxmlformats.org/officeDocument/2006/math">
                    <m:r>
                      <a:rPr lang="el-GR" altLang="zh-TW" sz="2400" b="1" i="1" kern="0" dirty="0" smtClean="0">
                        <a:solidFill>
                          <a:srgbClr val="FF8E7B"/>
                        </a:solidFill>
                        <a:latin typeface="Cambria Math" panose="02040503050406030204" pitchFamily="18" charset="0"/>
                        <a:sym typeface="Microsoft Sans Serif"/>
                      </a:rPr>
                      <m:t>𝜺</m:t>
                    </m:r>
                  </m:oMath>
                </a14:m>
                <a:r>
                  <a:rPr lang="el-GR" altLang="zh-TW" sz="2400" b="1" kern="0" dirty="0">
                    <a:solidFill>
                      <a:srgbClr val="FF8E7B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-</a:t>
                </a:r>
                <a:r>
                  <a:rPr lang="en" altLang="zh-TW" sz="2400" b="1" kern="0" dirty="0">
                    <a:solidFill>
                      <a:srgbClr val="FF8E7B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Greedy Policy</a:t>
                </a:r>
                <a:endParaRPr lang="en-US" altLang="zh-TW" sz="2400" b="1" kern="0" dirty="0">
                  <a:solidFill>
                    <a:srgbClr val="0A6FB7"/>
                  </a:solidFill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10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80FF8B-FC2E-5B4B-9582-6123DD84A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93" y="2468633"/>
                <a:ext cx="7473724" cy="513601"/>
              </a:xfrm>
              <a:prstGeom prst="rect">
                <a:avLst/>
              </a:prstGeom>
              <a:blipFill rotWithShape="1">
                <a:blip r:embed="rId6"/>
                <a:stretch>
                  <a:fillRect l="-1550" t="-2381" r="-571" b="-2381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6E2B7E0E-72E0-204D-9FA2-55064652E4F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440829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4E2DB37-68CB-E74D-B543-ED375EF0DB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AlphaGo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給我們的啟發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07C1ED-942D-C648-B0B7-EDA8A497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ACE5FF3E-9A7B-2341-B1F0-88DC2A0E8A57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深度強化學習</a:t>
            </a:r>
            <a:r>
              <a:rPr lang="en-US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</a:t>
            </a:r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AlphaGo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D85CC3A1-D472-2047-97F3-6DAFE894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2615013" cy="1301454"/>
          </a:xfrm>
          <a:prstGeom prst="rect">
            <a:avLst/>
          </a:prstGeom>
        </p:spPr>
      </p:pic>
      <p:sp>
        <p:nvSpPr>
          <p:cNvPr id="9" name="我覺得這個問題, 應該可以用 AI 來做!">
            <a:extLst>
              <a:ext uri="{FF2B5EF4-FFF2-40B4-BE49-F238E27FC236}">
                <a16:creationId xmlns:a16="http://schemas.microsoft.com/office/drawing/2014/main" xmlns="" id="{3C0F1454-976F-564A-8171-546C9CAFA464}"/>
              </a:ext>
            </a:extLst>
          </p:cNvPr>
          <p:cNvSpPr txBox="1"/>
          <p:nvPr/>
        </p:nvSpPr>
        <p:spPr>
          <a:xfrm>
            <a:off x="934202" y="3545927"/>
            <a:ext cx="2263483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2016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年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AlphaGo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擊敗世界棋王李世乭，震驚了全世界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10" name="我覺得這個問題, 應該可以用 AI 來做!">
            <a:extLst>
              <a:ext uri="{FF2B5EF4-FFF2-40B4-BE49-F238E27FC236}">
                <a16:creationId xmlns:a16="http://schemas.microsoft.com/office/drawing/2014/main" xmlns="" id="{28C89FDA-9FF4-3646-A65A-6A2F1032B92D}"/>
              </a:ext>
            </a:extLst>
          </p:cNvPr>
          <p:cNvSpPr txBox="1"/>
          <p:nvPr/>
        </p:nvSpPr>
        <p:spPr>
          <a:xfrm>
            <a:off x="1404969" y="2291267"/>
            <a:ext cx="1005360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AlphaGo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是由 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DeepMind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這家公司推出的。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DeepMind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其實 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2015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年就在頂級科學期刊 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Natural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上發表一篇關於用 </a:t>
            </a:r>
            <a:r>
              <a:rPr lang="en" altLang="zh-TW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Deep Q-Learning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去玩 </a:t>
            </a:r>
            <a:r>
              <a:rPr lang="en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Atari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的古典電玩遊戲。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13" name="內容版面配置區 11">
            <a:extLst>
              <a:ext uri="{FF2B5EF4-FFF2-40B4-BE49-F238E27FC236}">
                <a16:creationId xmlns:a16="http://schemas.microsoft.com/office/drawing/2014/main" xmlns="" id="{1416AF3D-F61E-E947-8BD8-C9FECDB3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15" y="4184823"/>
            <a:ext cx="1419371" cy="203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2C3171E0-4DB5-B540-9B7B-51A6A0580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026" y="3092468"/>
            <a:ext cx="6123774" cy="3134282"/>
          </a:xfrm>
          <a:prstGeom prst="rect">
            <a:avLst/>
          </a:prstGeom>
        </p:spPr>
      </p:pic>
      <p:sp>
        <p:nvSpPr>
          <p:cNvPr id="11" name="幻燈片編號">
            <a:extLst>
              <a:ext uri="{FF2B5EF4-FFF2-40B4-BE49-F238E27FC236}">
                <a16:creationId xmlns:a16="http://schemas.microsoft.com/office/drawing/2014/main" xmlns="" id="{D69ABDE6-8085-B148-98B1-49A39E34896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5815760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692124B9-3D8A-A643-9731-936158D47F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08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其實也是可以直接學 </a:t>
            </a:r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Policy Function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81F6453-0105-DC43-9D11-976E2AE7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56CE863-D635-2747-8D37-D8BDD58CDD8A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一點小補充</a:t>
            </a:r>
            <a:endParaRPr lang="en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6F51B354-977D-6647-8BD0-27A5B912E85A}"/>
              </a:ext>
            </a:extLst>
          </p:cNvPr>
          <p:cNvSpPr txBox="1"/>
          <p:nvPr/>
        </p:nvSpPr>
        <p:spPr>
          <a:xfrm>
            <a:off x="1073121" y="2511855"/>
            <a:ext cx="10045757" cy="3098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直接學策略函數</a:t>
            </a:r>
            <a:r>
              <a:rPr lang="en-US" altLang="zh-TW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 (</a:t>
            </a:r>
            <a:r>
              <a:rPr lang="en" altLang="zh-TW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policy function) </a:t>
            </a:r>
            <a:r>
              <a:rPr lang="zh-TW" altLang="en-US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不是很容易</a:t>
            </a:r>
            <a:endParaRPr lang="en-US" altLang="zh-TW" sz="24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lvl="1">
              <a:buClr>
                <a:srgbClr val="0A6FB7"/>
              </a:buClr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不過，</a:t>
            </a:r>
            <a:r>
              <a:rPr lang="en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Q-Learning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有個先天缺點：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lvl="1">
              <a:buClr>
                <a:srgbClr val="0A6FB7"/>
              </a:buClr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很難去考慮動作有無限多種可能的情況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(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因為要取最大值</a:t>
            </a:r>
            <a:r>
              <a:rPr lang="en-US" altLang="zh-TW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)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。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>
              <a:buClr>
                <a:srgbClr val="0A6FB7"/>
              </a:buClr>
            </a:pP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342900" indent="-342900"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觀察神經網路的學習，發現其實是</a:t>
            </a:r>
            <a:r>
              <a:rPr lang="zh-TW" altLang="en-US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可以用實際經驗（包括電腦亂玩的）當作是我們的目標。</a:t>
            </a:r>
            <a:endParaRPr lang="en-US" altLang="zh-TW" sz="24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lvl="1">
              <a:buClr>
                <a:srgbClr val="0A6FB7"/>
              </a:buClr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尤其是玩得好、得分高的經驗，更是希望電腦就學著這樣子去玩！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lvl="1">
              <a:buClr>
                <a:srgbClr val="0A6FB7"/>
              </a:buClr>
            </a:pP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大家有興趣的話可以去研究 </a:t>
            </a:r>
            <a:r>
              <a:rPr lang="en" altLang="zh-TW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policy gradient 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的方法。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6" name="幻燈片編號">
            <a:extLst>
              <a:ext uri="{FF2B5EF4-FFF2-40B4-BE49-F238E27FC236}">
                <a16:creationId xmlns:a16="http://schemas.microsoft.com/office/drawing/2014/main" xmlns="" id="{19AE1F94-0237-4647-B6DE-CFDBB9F3A74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81789" y="6387706"/>
            <a:ext cx="378309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829399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F049940-D48C-6543-AC67-C8DA1DC65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冒險旅程</a:t>
            </a:r>
            <a:r>
              <a:rPr kumimoji="1" lang="en-US" altLang="zh-TW" dirty="0"/>
              <a:t> 39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1CD534E-BDBE-A841-989D-D696180B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看完本冒險後，了解到許多強化學習的概念跟實例，請根據生活周遭環境，想出一個問題可以透過強化學習來解決的，並且說明清楚你的問題要如何設計。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幻燈片編號">
            <a:extLst>
              <a:ext uri="{FF2B5EF4-FFF2-40B4-BE49-F238E27FC236}">
                <a16:creationId xmlns:a16="http://schemas.microsoft.com/office/drawing/2014/main" xmlns="" id="{A51C0CB4-A21E-B444-B7ED-128AB9B539E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073928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4E2DB37-68CB-E74D-B543-ED375EF0DB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01 AlphaGo </a:t>
            </a:r>
            <a:r>
              <a:rPr kumimoji="1" lang="zh-TW" altLang="en-US" dirty="0"/>
              <a:t>給我們的啟發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07C1ED-942D-C648-B0B7-EDA8A497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我們來試試剛開始可能有點可怕的終端機。">
            <a:extLst>
              <a:ext uri="{FF2B5EF4-FFF2-40B4-BE49-F238E27FC236}">
                <a16:creationId xmlns:a16="http://schemas.microsoft.com/office/drawing/2014/main" xmlns="" id="{1C865579-0A03-8547-BEB2-A164B534F7C3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AlphaGo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 交給我們來做的話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6" name="我覺得這個問題, 應該可以用 AI 來做!">
            <a:extLst>
              <a:ext uri="{FF2B5EF4-FFF2-40B4-BE49-F238E27FC236}">
                <a16:creationId xmlns:a16="http://schemas.microsoft.com/office/drawing/2014/main" xmlns="" id="{AA798145-96C4-9547-B1DF-ED777A69D5CA}"/>
              </a:ext>
            </a:extLst>
          </p:cNvPr>
          <p:cNvSpPr txBox="1"/>
          <p:nvPr/>
        </p:nvSpPr>
        <p:spPr>
          <a:xfrm>
            <a:off x="1147998" y="5055183"/>
            <a:ext cx="4541605" cy="109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輸入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: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「棋盤上目前的狀況」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342900" indent="-34290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zh-TW" altLang="en-US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輸出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: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 「下在哪一個位置最好」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ED68381-6E89-CA43-9BF8-D490F5E7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05" y="2402982"/>
            <a:ext cx="6734962" cy="3773982"/>
          </a:xfrm>
          <a:prstGeom prst="rect">
            <a:avLst/>
          </a:prstGeom>
        </p:spPr>
      </p:pic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F1F463D6-1D86-3D48-AD0F-B674B06FCA9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CE53459-1465-438B-BCC8-E539165F41B1}"/>
              </a:ext>
            </a:extLst>
          </p:cNvPr>
          <p:cNvSpPr/>
          <p:nvPr/>
        </p:nvSpPr>
        <p:spPr>
          <a:xfrm>
            <a:off x="1147997" y="5174105"/>
            <a:ext cx="4304535" cy="920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69DC0C0-48D7-4609-BD8E-B80BFEE9D96C}"/>
              </a:ext>
            </a:extLst>
          </p:cNvPr>
          <p:cNvSpPr/>
          <p:nvPr/>
        </p:nvSpPr>
        <p:spPr>
          <a:xfrm>
            <a:off x="1147997" y="5157172"/>
            <a:ext cx="4304535" cy="953240"/>
          </a:xfrm>
          <a:prstGeom prst="rect">
            <a:avLst/>
          </a:prstGeom>
          <a:noFill/>
          <a:ln w="38100" cap="flat">
            <a:solidFill>
              <a:srgbClr val="99DDC6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874394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4E2DB37-68CB-E74D-B543-ED375EF0DB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01 AlphaGo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給我們的啟發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07C1ED-942D-C648-B0B7-EDA8A497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21D439E0-A774-D848-9420-062D882946CB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讓電腦自己生訓練資料來訓練自己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9" name="內容版面配置區 7">
            <a:extLst>
              <a:ext uri="{FF2B5EF4-FFF2-40B4-BE49-F238E27FC236}">
                <a16:creationId xmlns:a16="http://schemas.microsoft.com/office/drawing/2014/main" xmlns="" id="{69BA62A4-8642-BB4A-A096-A15F6593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138" y="3073229"/>
            <a:ext cx="2110006" cy="3040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060C60A2-24A8-A042-8C03-6E7D93D1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656937"/>
            <a:ext cx="5486400" cy="2730500"/>
          </a:xfrm>
          <a:prstGeom prst="rect">
            <a:avLst/>
          </a:prstGeom>
        </p:spPr>
      </p:pic>
      <p:sp>
        <p:nvSpPr>
          <p:cNvPr id="11" name="我覺得這個問題, 應該可以用 AI 來做!">
            <a:extLst>
              <a:ext uri="{FF2B5EF4-FFF2-40B4-BE49-F238E27FC236}">
                <a16:creationId xmlns:a16="http://schemas.microsoft.com/office/drawing/2014/main" xmlns="" id="{988B0BBC-7BEB-3F4C-88E7-400A10B9D239}"/>
              </a:ext>
            </a:extLst>
          </p:cNvPr>
          <p:cNvSpPr txBox="1"/>
          <p:nvPr/>
        </p:nvSpPr>
        <p:spPr>
          <a:xfrm>
            <a:off x="3484453" y="2842056"/>
            <a:ext cx="4799893" cy="236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「很有創意的把問題化成要學的函數」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，甚至還自己生出訓練資料來訓練自己。而這種讓電腦「自己訓練自己」的概念，叫</a:t>
            </a:r>
            <a:r>
              <a:rPr lang="zh-TW" altLang="en-US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自監督式的學習（</a:t>
            </a:r>
            <a:r>
              <a:rPr lang="en" altLang="zh-TW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self-supervised learning</a:t>
            </a:r>
            <a:r>
              <a:rPr lang="zh-TW" altLang="en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）</a:t>
            </a:r>
            <a:r>
              <a:rPr lang="zh-TW" altLang="en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，</a:t>
            </a:r>
            <a:r>
              <a:rPr lang="zh-TW" altLang="en-US" sz="24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是新進人工智慧發展的重點方向。</a:t>
            </a:r>
            <a:endParaRPr lang="en-US" altLang="zh-TW" sz="24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4CC92B8C-E2EE-2940-B63F-40D0D26499A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477814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4E2DB37-68CB-E74D-B543-ED375EF0DB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02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強化學習基本架構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07C1ED-942D-C648-B0B7-EDA8A497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DD450DC4-4172-9148-B7D7-59A0CACC20B3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強化學習的概念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="" id="{C0F95A2B-419C-884F-A154-E3FC5E9332F3}"/>
                  </a:ext>
                </a:extLst>
              </p:cNvPr>
              <p:cNvSpPr txBox="1"/>
              <p:nvPr/>
            </p:nvSpPr>
            <p:spPr>
              <a:xfrm>
                <a:off x="737958" y="2455798"/>
                <a:ext cx="5017449" cy="35298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在 </a:t>
                </a:r>
                <a:r>
                  <a:rPr lang="en-US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t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時間點會有一個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環境（</a:t>
                </a:r>
                <a:r>
                  <a:rPr lang="en-US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environment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）的狀態（</a:t>
                </a:r>
                <a:r>
                  <a:rPr lang="en-US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state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），記為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solidFill>
                              <a:srgbClr val="0A6FB7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-US" altLang="zh-TW" sz="2000" b="1" i="1" kern="0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把這樣的狀態餵給電腦，在強化學習中我們常稱為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代理人（</a:t>
                </a:r>
                <a:r>
                  <a:rPr lang="en-US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agent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）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電腦依狀態決定一個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動作（</a:t>
                </a:r>
                <a:r>
                  <a:rPr lang="en-US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action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solidFill>
                              <a:srgbClr val="0A6FB7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kern="0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，這時會得到當下的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獎勵（</a:t>
                </a:r>
                <a:r>
                  <a:rPr lang="en-US" altLang="zh-TW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reward</a:t>
                </a:r>
                <a:r>
                  <a:rPr lang="zh-TW" altLang="en-US" sz="2000" b="1" kern="0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solidFill>
                              <a:srgbClr val="0A6FB7"/>
                            </a:solidFill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𝒓</m:t>
                        </m:r>
                      </m:e>
                      <m:sub>
                        <m:r>
                          <a:rPr lang="en-US" altLang="zh-TW" sz="2000" b="1" i="1" kern="0" dirty="0" smtClean="0">
                            <a:solidFill>
                              <a:srgbClr val="0A6FB7"/>
                            </a:solidFill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就會有新的狀態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𝑺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，接著電腦又選了一個動作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𝒂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，得到當下的獎勵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kern="0" dirty="0" smtClean="0">
                            <a:latin typeface="Cambria Math"/>
                            <a:sym typeface="Microsoft Sans Serif"/>
                          </a:rPr>
                        </m:ctrlPr>
                      </m:sSubPr>
                      <m:e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𝒓</m:t>
                        </m:r>
                      </m:e>
                      <m:sub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𝒕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+</m:t>
                        </m:r>
                        <m:r>
                          <a:rPr lang="en-US" altLang="zh-TW" sz="2000" b="1" i="1" kern="0" dirty="0" smtClean="0">
                            <a:latin typeface="Cambria Math" panose="02040503050406030204" pitchFamily="18" charset="0"/>
                            <a:sym typeface="Microsoft Sans Serif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如此一路下去。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最終的目標就是得到最大的獎勵！</a:t>
                </a:r>
                <a:endParaRPr lang="en-US" altLang="zh-TW" sz="2000" b="1" kern="0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0F95A2B-419C-884F-A154-E3FC5E933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58" y="2455798"/>
                <a:ext cx="5017449" cy="3529811"/>
              </a:xfrm>
              <a:prstGeom prst="rect">
                <a:avLst/>
              </a:prstGeom>
              <a:blipFill rotWithShape="1">
                <a:blip r:embed="rId2"/>
                <a:stretch>
                  <a:fillRect l="-1215" r="-6561" b="-19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6D40FCBB-3E0E-0449-8CFC-575EC0543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4" y="2435397"/>
            <a:ext cx="5571080" cy="3139731"/>
          </a:xfrm>
          <a:prstGeom prst="rect">
            <a:avLst/>
          </a:prstGeom>
        </p:spPr>
      </p:pic>
      <p:sp>
        <p:nvSpPr>
          <p:cNvPr id="8" name="幻燈片編號">
            <a:extLst>
              <a:ext uri="{FF2B5EF4-FFF2-40B4-BE49-F238E27FC236}">
                <a16:creationId xmlns:a16="http://schemas.microsoft.com/office/drawing/2014/main" xmlns="" id="{44669C82-D958-3A44-A239-9F62BAF99CB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8432755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4E2DB37-68CB-E74D-B543-ED375EF0DB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02 </a:t>
            </a:r>
            <a:r>
              <a:rPr kumimoji="1" lang="zh-TW" altLang="en-US" dirty="0">
                <a:latin typeface="微軟正黑體" pitchFamily="34" charset="-120"/>
                <a:ea typeface="微軟正黑體" pitchFamily="34" charset="-120"/>
              </a:rPr>
              <a:t>強化學習基本架構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07C1ED-942D-C648-B0B7-EDA8A497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0908AEB7-DEA7-0645-B15A-D7D1C458093E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強化學習的函數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9A303418-F702-CF46-AC6D-8DD741BB7080}"/>
              </a:ext>
            </a:extLst>
          </p:cNvPr>
          <p:cNvSpPr txBox="1"/>
          <p:nvPr/>
        </p:nvSpPr>
        <p:spPr>
          <a:xfrm>
            <a:off x="1393109" y="3350349"/>
            <a:ext cx="2375586" cy="1182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en" altLang="zh-TW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policy based </a:t>
            </a:r>
          </a:p>
          <a:p>
            <a:pPr marL="342900" indent="-342900">
              <a:lnSpc>
                <a:spcPct val="150000"/>
              </a:lnSpc>
              <a:buClr>
                <a:srgbClr val="FF8E7B"/>
              </a:buClr>
              <a:buFont typeface="標準系統字體"/>
              <a:buChar char="►"/>
            </a:pPr>
            <a:r>
              <a:rPr lang="en" altLang="zh-TW" sz="24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value based</a:t>
            </a:r>
            <a:endParaRPr lang="en-US" altLang="zh-TW" sz="2400" b="1" kern="0" dirty="0">
              <a:solidFill>
                <a:srgbClr val="0A6FB7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F72C7FA5-9077-FF42-9EB5-16171BE7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112" y="2515149"/>
            <a:ext cx="7294688" cy="2972290"/>
          </a:xfrm>
          <a:prstGeom prst="rect">
            <a:avLst/>
          </a:prstGeom>
        </p:spPr>
      </p:pic>
      <p:sp>
        <p:nvSpPr>
          <p:cNvPr id="7" name="幻燈片編號">
            <a:extLst>
              <a:ext uri="{FF2B5EF4-FFF2-40B4-BE49-F238E27FC236}">
                <a16:creationId xmlns:a16="http://schemas.microsoft.com/office/drawing/2014/main" xmlns="" id="{B2820AAA-F323-1749-A736-2703FD4FE97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663368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4E2DB37-68CB-E74D-B543-ED375EF0DB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96283" y="681037"/>
            <a:ext cx="9630811" cy="471924"/>
          </a:xfrm>
        </p:spPr>
        <p:txBody>
          <a:bodyPr/>
          <a:lstStyle/>
          <a:p>
            <a:r>
              <a:rPr kumimoji="1" lang="en-US" altLang="zh-TW" dirty="0">
                <a:latin typeface="微軟正黑體" pitchFamily="34" charset="-120"/>
                <a:ea typeface="微軟正黑體" pitchFamily="34" charset="-120"/>
              </a:rPr>
              <a:t>03 Policy Based</a:t>
            </a:r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07C1ED-942D-C648-B0B7-EDA8A497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8B81B7BD-2685-394D-AB50-1ECC5936F649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Policy Based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基於「策略」的方式</a:t>
            </a:r>
            <a:endParaRPr lang="en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F2DD9166-10BA-B243-BE32-0E79078657B5}"/>
              </a:ext>
            </a:extLst>
          </p:cNvPr>
          <p:cNvSpPr txBox="1"/>
          <p:nvPr/>
        </p:nvSpPr>
        <p:spPr>
          <a:xfrm>
            <a:off x="1781291" y="2559526"/>
            <a:ext cx="8658110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buClr>
                <a:srgbClr val="FF8E7B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要學的就是一個叫 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policy 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函數的</a:t>
            </a:r>
            <a:r>
              <a:rPr lang="zh-TW" altLang="en-US" sz="20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「動作函數」</a:t>
            </a: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。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>
              <a:buClr>
                <a:srgbClr val="FF8E7B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比方說玩打磚塊遊戲，能做的動作就是控制下面的板子往左、往右或是不動。</a:t>
            </a:r>
            <a:endParaRPr lang="en-US" altLang="zh-TW" sz="20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algn="ctr">
              <a:buClr>
                <a:srgbClr val="FF8E7B"/>
              </a:buClr>
            </a:pPr>
            <a:r>
              <a:rPr lang="zh-TW" altLang="en-US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所有可能的動作記為 </a:t>
            </a:r>
            <a:r>
              <a:rPr lang="en-US" altLang="zh-TW" sz="20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: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A576F983-BF7F-F447-9B7D-4A2E4D8F119D}"/>
              </a:ext>
            </a:extLst>
          </p:cNvPr>
          <p:cNvGrpSpPr/>
          <p:nvPr/>
        </p:nvGrpSpPr>
        <p:grpSpPr>
          <a:xfrm>
            <a:off x="4314529" y="3806091"/>
            <a:ext cx="3562939" cy="648000"/>
            <a:chOff x="1486527" y="-1640144"/>
            <a:chExt cx="4786353" cy="648000"/>
          </a:xfrm>
        </p:grpSpPr>
        <p:sp>
          <p:nvSpPr>
            <p:cNvPr id="7" name="矩形: 圓角 3">
              <a:extLst>
                <a:ext uri="{FF2B5EF4-FFF2-40B4-BE49-F238E27FC236}">
                  <a16:creationId xmlns:a16="http://schemas.microsoft.com/office/drawing/2014/main" xmlns="" id="{E1026E16-D8CA-3A4E-8ED5-3C179EFAB064}"/>
                </a:ext>
              </a:extLst>
            </p:cNvPr>
            <p:cNvSpPr/>
            <p:nvPr/>
          </p:nvSpPr>
          <p:spPr>
            <a:xfrm>
              <a:off x="1486527" y="-1640144"/>
              <a:ext cx="4786353" cy="648000"/>
            </a:xfrm>
            <a:prstGeom prst="roundRect">
              <a:avLst>
                <a:gd name="adj" fmla="val 18018"/>
              </a:avLst>
            </a:prstGeom>
            <a:solidFill>
              <a:schemeClr val="bg1"/>
            </a:solidFill>
            <a:ln w="57150" cap="flat">
              <a:solidFill>
                <a:srgbClr val="99DDC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xmlns="" id="{4AAE750C-BADC-DF4A-97AA-4D531F4364BB}"/>
                    </a:ext>
                  </a:extLst>
                </p:cNvPr>
                <p:cNvSpPr txBox="1"/>
                <p:nvPr/>
              </p:nvSpPr>
              <p:spPr>
                <a:xfrm>
                  <a:off x="1783960" y="-1519275"/>
                  <a:ext cx="4488920" cy="40626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defTabSz="2438338" hangingPunct="0">
                    <a:lnSpc>
                      <a:spcPct val="110000"/>
                    </a:lnSpc>
                    <a:spcBef>
                      <a:spcPts val="45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𝓐</m:t>
                        </m:r>
                        <m:r>
                          <a:rPr lang="en-US" altLang="zh-TW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={往左, 往右, </m:t>
                        </m:r>
                        <m:r>
                          <a:rPr lang="zh-TW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不動</m:t>
                        </m:r>
                        <m:r>
                          <a:rPr lang="en-US" altLang="zh-TW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rosoft Sans Serif"/>
                          </a:rPr>
                          <m:t>}</m:t>
                        </m:r>
                      </m:oMath>
                    </m:oMathPara>
                  </a14:m>
                  <a:endParaRPr kumimoji="0" lang="zh-TW" altLang="en-US" sz="2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Microsoft Sans Serif"/>
                  </a:endParaRPr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AAE750C-BADC-DF4A-97AA-4D531F436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960" y="-1519275"/>
                  <a:ext cx="4488920" cy="406265"/>
                </a:xfrm>
                <a:prstGeom prst="rect">
                  <a:avLst/>
                </a:prstGeom>
                <a:blipFill>
                  <a:blip r:embed="rId2"/>
                  <a:stretch>
                    <a:fillRect b="-2727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我覺得這個問題, 應該可以用 AI 來做!">
                <a:extLst>
                  <a:ext uri="{FF2B5EF4-FFF2-40B4-BE49-F238E27FC236}">
                    <a16:creationId xmlns:a16="http://schemas.microsoft.com/office/drawing/2014/main" xmlns="" id="{AA23EF42-6C9F-084F-800D-4C90B039D694}"/>
                  </a:ext>
                </a:extLst>
              </p:cNvPr>
              <p:cNvSpPr txBox="1"/>
              <p:nvPr/>
            </p:nvSpPr>
            <p:spPr>
              <a:xfrm>
                <a:off x="1422061" y="4657152"/>
                <a:ext cx="9017340" cy="13753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>
                  <a:buClr>
                    <a:srgbClr val="FF8E7B"/>
                  </a:buClr>
                </a:pPr>
                <a:r>
                  <a:rPr lang="zh-TW" altLang="en-US" sz="2000" b="1" kern="0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可以給每個動作一個編號，也就是 </a:t>
                </a:r>
                <a14:m>
                  <m:oMath xmlns:m="http://schemas.openxmlformats.org/officeDocument/2006/math">
                    <m:r>
                      <a:rPr lang="en-US" altLang="zh-TW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Sans Serif"/>
                      </a:rPr>
                      <m:t>𝓐</m:t>
                    </m:r>
                    <m:r>
                      <a:rPr lang="en-US" altLang="zh-TW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Sans Serif"/>
                      </a:rPr>
                      <m:t>={</m:t>
                    </m:r>
                    <m:r>
                      <a:rPr lang="en-US" altLang="zh-TW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Sans Serif"/>
                      </a:rPr>
                      <m:t>𝟎</m:t>
                    </m:r>
                    <m:r>
                      <a:rPr lang="en-US" altLang="zh-TW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Sans Serif"/>
                      </a:rPr>
                      <m:t>, </m:t>
                    </m:r>
                    <m:r>
                      <a:rPr lang="en-US" altLang="zh-TW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Sans Serif"/>
                      </a:rPr>
                      <m:t>𝟏</m:t>
                    </m:r>
                    <m:r>
                      <a:rPr lang="en-US" altLang="zh-TW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Sans Serif"/>
                      </a:rPr>
                      <m:t>, </m:t>
                    </m:r>
                    <m:r>
                      <a:rPr lang="en-US" altLang="zh-TW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Sans Serif"/>
                      </a:rPr>
                      <m:t>𝟐</m:t>
                    </m:r>
                    <m:r>
                      <a:rPr lang="en-US" altLang="zh-TW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Sans Serif"/>
                      </a:rPr>
                      <m:t>}</m:t>
                    </m:r>
                  </m:oMath>
                </a14:m>
                <a:endParaRPr kumimoji="0" lang="en-US" altLang="zh-TW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kumimoji="0" lang="zh-TW" alt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輸入的狀態 </a:t>
                </a:r>
                <a14:m>
                  <m:oMath xmlns:m="http://schemas.openxmlformats.org/officeDocument/2006/math">
                    <m:r>
                      <a:rPr kumimoji="0" lang="en" altLang="zh-TW" sz="2000" b="1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Microsoft Sans Serif"/>
                      </a:rPr>
                      <m:t>𝑺</m:t>
                    </m:r>
                  </m:oMath>
                </a14:m>
                <a:r>
                  <a:rPr kumimoji="0" lang="en" altLang="zh-TW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kumimoji="0" lang="zh-TW" alt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就是打磚塊的畫面，當然並不只是當下的畫面，也可能需要把前幾秒的畫面都提供。</a:t>
                </a:r>
                <a:endParaRPr kumimoji="0" lang="en-US" altLang="zh-TW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  <a:p>
                <a:pPr marL="342900" indent="-342900">
                  <a:buClr>
                    <a:srgbClr val="FF8E7B"/>
                  </a:buClr>
                  <a:buFont typeface="標準系統字體"/>
                  <a:buChar char="►"/>
                </a:pPr>
                <a:r>
                  <a:rPr kumimoji="0" lang="zh-TW" alt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輸出自然就是從這三個動作中選出一個最適合的出來。</a:t>
                </a:r>
              </a:p>
            </p:txBody>
          </p:sp>
        </mc:Choice>
        <mc:Fallback>
          <p:sp>
            <p:nvSpPr>
              <p:cNvPr id="9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A23EF42-6C9F-084F-800D-4C90B039D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61" y="4657152"/>
                <a:ext cx="9017340" cy="1375376"/>
              </a:xfrm>
              <a:prstGeom prst="rect">
                <a:avLst/>
              </a:prstGeom>
              <a:blipFill rotWithShape="1">
                <a:blip r:embed="rId3"/>
                <a:stretch>
                  <a:fillRect l="-946" b="-531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幻燈片編號">
            <a:extLst>
              <a:ext uri="{FF2B5EF4-FFF2-40B4-BE49-F238E27FC236}">
                <a16:creationId xmlns:a16="http://schemas.microsoft.com/office/drawing/2014/main" xmlns="" id="{60AA05D6-12EC-7D45-83E7-4AEE1C32727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50719" y="6387706"/>
            <a:ext cx="240450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724846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4E2DB37-68CB-E74D-B543-ED375EF0DB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03 Policy Based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07C1ED-942D-C648-B0B7-EDA8A497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我們來試試剛開始可能有點可怕的終端機。">
            <a:extLst>
              <a:ext uri="{FF2B5EF4-FFF2-40B4-BE49-F238E27FC236}">
                <a16:creationId xmlns:a16="http://schemas.microsoft.com/office/drawing/2014/main" xmlns="" id="{07F399F2-3E32-9C40-813E-651C7DBDF52F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策略（</a:t>
            </a:r>
            <a:r>
              <a:rPr lang="en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policy</a:t>
            </a:r>
            <a:r>
              <a:rPr lang="zh-TW" altLang="en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）</a:t>
            </a:r>
            <a:r>
              <a:rPr lang="zh-TW" altLang="en-US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函數</a:t>
            </a:r>
            <a:endParaRPr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="" id="{7FB62CA1-BEEE-6642-95BA-FF28BDF27488}"/>
                  </a:ext>
                </a:extLst>
              </p:cNvPr>
              <p:cNvSpPr txBox="1"/>
              <p:nvPr/>
            </p:nvSpPr>
            <p:spPr>
              <a:xfrm>
                <a:off x="786924" y="2748188"/>
                <a:ext cx="2519581" cy="25141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/>
              <a:p>
                <a:pPr marL="342900" indent="-342900">
                  <a:buClr>
                    <a:srgbClr val="FF8E7B"/>
                  </a:buClr>
                  <a:buFont typeface="Yu Mincho Demibold" panose="02020600000000000000" pitchFamily="18" charset="-128"/>
                  <a:buChar char="▶"/>
                </a:pPr>
                <a:r>
                  <a:rPr lang="zh-TW" altLang="en-US" sz="2200" b="1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這種要去學要做什麼動作的函數就叫做</a:t>
                </a:r>
                <a:r>
                  <a:rPr lang="zh-TW" altLang="en-US" sz="22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策略（</a:t>
                </a:r>
                <a:r>
                  <a:rPr lang="en" altLang="zh-TW" sz="22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policy</a:t>
                </a:r>
                <a:r>
                  <a:rPr lang="zh-TW" altLang="en" sz="22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）</a:t>
                </a:r>
                <a:r>
                  <a:rPr lang="zh-TW" altLang="en-US" sz="22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函數</a:t>
                </a:r>
                <a:r>
                  <a:rPr lang="zh-TW" altLang="en-US" sz="2200" b="1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。也常用</a:t>
                </a:r>
                <a:r>
                  <a:rPr lang="zh-TW" altLang="en-US" sz="22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希臘字母的 </a:t>
                </a:r>
                <a14:m>
                  <m:oMath xmlns:m="http://schemas.openxmlformats.org/officeDocument/2006/math">
                    <m:r>
                      <a:rPr lang="el-GR" altLang="zh-TW" sz="2200" b="1" dirty="0">
                        <a:solidFill>
                          <a:srgbClr val="0A6FB7"/>
                        </a:solidFill>
                        <a:latin typeface="Cambria Math"/>
                        <a:sym typeface="Microsoft Sans Serif"/>
                      </a:rPr>
                      <m:t>𝝅</m:t>
                    </m:r>
                  </m:oMath>
                </a14:m>
                <a:r>
                  <a:rPr lang="el-GR" altLang="zh-TW" sz="22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 </a:t>
                </a:r>
                <a:r>
                  <a:rPr lang="zh-TW" altLang="en-US" sz="2200" b="1" dirty="0">
                    <a:solidFill>
                      <a:srgbClr val="0A6FB7"/>
                    </a:solidFill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來代表</a:t>
                </a:r>
                <a:r>
                  <a:rPr lang="zh-TW" altLang="en-US" sz="2200" b="1" dirty="0">
                    <a:latin typeface="微軟正黑體" pitchFamily="34" charset="-120"/>
                    <a:ea typeface="微軟正黑體" pitchFamily="34" charset="-120"/>
                    <a:sym typeface="Microsoft Sans Serif"/>
                  </a:rPr>
                  <a:t>策略函數。</a:t>
                </a:r>
                <a:endParaRPr lang="en-US" altLang="zh-TW" sz="2200" b="1" dirty="0">
                  <a:latin typeface="微軟正黑體" pitchFamily="34" charset="-120"/>
                  <a:ea typeface="微軟正黑體" pitchFamily="34" charset="-120"/>
                  <a:sym typeface="Microsoft Sans Serif"/>
                </a:endParaRPr>
              </a:p>
            </p:txBody>
          </p:sp>
        </mc:Choice>
        <mc:Fallback>
          <p:sp>
            <p:nvSpPr>
              <p:cNvPr id="5" name="我覺得這個問題, 應該可以用 AI 來做!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FB62CA1-BEEE-6642-95BA-FF28BDF27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24" y="2748188"/>
                <a:ext cx="2519581" cy="2514149"/>
              </a:xfrm>
              <a:prstGeom prst="rect">
                <a:avLst/>
              </a:prstGeom>
              <a:blipFill rotWithShape="1">
                <a:blip r:embed="rId2"/>
                <a:stretch>
                  <a:fillRect l="-2906" r="-10654" b="-339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A01FADA-AE5A-0A42-BE62-9E025194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332" y="2487621"/>
            <a:ext cx="7686861" cy="3345936"/>
          </a:xfrm>
          <a:prstGeom prst="rect">
            <a:avLst/>
          </a:prstGeom>
        </p:spPr>
      </p:pic>
      <p:sp>
        <p:nvSpPr>
          <p:cNvPr id="7" name="幻燈片編號">
            <a:extLst>
              <a:ext uri="{FF2B5EF4-FFF2-40B4-BE49-F238E27FC236}">
                <a16:creationId xmlns:a16="http://schemas.microsoft.com/office/drawing/2014/main" xmlns="" id="{2E743F5D-C88E-4345-AE15-A8649407EA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1642290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24E2DB37-68CB-E74D-B543-ED375EF0DB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0646" y="651241"/>
            <a:ext cx="9630811" cy="471924"/>
          </a:xfrm>
        </p:spPr>
        <p:txBody>
          <a:bodyPr/>
          <a:lstStyle/>
          <a:p>
            <a:r>
              <a:rPr kumimoji="1" lang="en-US" altLang="zh-TW" dirty="0"/>
              <a:t>04 Value Based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07C1ED-942D-C648-B0B7-EDA8A497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我覺得這個問題, 應該可以用 AI 來做!">
            <a:extLst>
              <a:ext uri="{FF2B5EF4-FFF2-40B4-BE49-F238E27FC236}">
                <a16:creationId xmlns:a16="http://schemas.microsoft.com/office/drawing/2014/main" xmlns="" id="{7FB62CA1-BEEE-6642-95BA-FF28BDF27488}"/>
              </a:ext>
            </a:extLst>
          </p:cNvPr>
          <p:cNvSpPr txBox="1"/>
          <p:nvPr/>
        </p:nvSpPr>
        <p:spPr>
          <a:xfrm>
            <a:off x="795470" y="2264444"/>
            <a:ext cx="10601060" cy="165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8E7B"/>
              </a:buClr>
              <a:buFont typeface="Yu Mincho Demibold" panose="02020600000000000000" pitchFamily="18" charset="-128"/>
              <a:buChar char="▶"/>
            </a:pPr>
            <a:r>
              <a:rPr lang="zh-TW" altLang="en-US" sz="2400" b="1" kern="0" dirty="0">
                <a:solidFill>
                  <a:srgbClr val="FF8E7B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兩類評價方法：</a:t>
            </a:r>
            <a:endParaRPr lang="en-US" altLang="zh-TW" sz="2400" b="1" kern="0" dirty="0">
              <a:solidFill>
                <a:srgbClr val="FF8E7B"/>
              </a:solidFill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457200" indent="-457200">
              <a:lnSpc>
                <a:spcPct val="150000"/>
              </a:lnSpc>
              <a:buClr>
                <a:srgbClr val="0A6FB7"/>
              </a:buClr>
              <a:buFont typeface="+mj-lt"/>
              <a:buAutoNum type="arabicPeriod"/>
            </a:pPr>
            <a:r>
              <a:rPr lang="zh-TW" altLang="en-US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給狀態評分 </a:t>
            </a:r>
            <a:r>
              <a:rPr lang="en-US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: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分數高的狀態就是好的狀態，於是想辦法進入那樣的狀態。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  <a:p>
            <a:pPr marL="457200" indent="-457200">
              <a:lnSpc>
                <a:spcPct val="150000"/>
              </a:lnSpc>
              <a:buClr>
                <a:srgbClr val="0A6FB7"/>
              </a:buClr>
              <a:buFont typeface="+mj-lt"/>
              <a:buAutoNum type="arabicPeriod"/>
            </a:pPr>
            <a:r>
              <a:rPr lang="en" altLang="zh-TW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Q </a:t>
            </a:r>
            <a:r>
              <a:rPr lang="zh-TW" altLang="en-US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函數 </a:t>
            </a:r>
            <a:r>
              <a:rPr lang="en-US" altLang="zh-TW" sz="22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sym typeface="Microsoft Sans Serif"/>
              </a:rPr>
              <a:t>: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某個狀態下、做了某一個動作給予評分，通常就是總 </a:t>
            </a:r>
            <a:r>
              <a:rPr lang="en" altLang="zh-TW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reward </a:t>
            </a:r>
            <a:r>
              <a:rPr lang="zh-TW" altLang="en-US" sz="2200" b="1" kern="0" dirty="0">
                <a:latin typeface="微軟正黑體" pitchFamily="34" charset="-120"/>
                <a:ea typeface="微軟正黑體" pitchFamily="34" charset="-120"/>
                <a:sym typeface="Microsoft Sans Serif"/>
              </a:rPr>
              <a:t>的期望值。</a:t>
            </a:r>
            <a:endParaRPr lang="en-US" altLang="zh-TW" sz="2200" b="1" kern="0" dirty="0">
              <a:latin typeface="微軟正黑體" pitchFamily="34" charset="-120"/>
              <a:ea typeface="微軟正黑體" pitchFamily="34" charset="-120"/>
              <a:sym typeface="Microsoft Sans Serif"/>
            </a:endParaRPr>
          </a:p>
        </p:txBody>
      </p:sp>
      <p:sp>
        <p:nvSpPr>
          <p:cNvPr id="8" name="我們來試試剛開始可能有點可怕的終端機。">
            <a:extLst>
              <a:ext uri="{FF2B5EF4-FFF2-40B4-BE49-F238E27FC236}">
                <a16:creationId xmlns:a16="http://schemas.microsoft.com/office/drawing/2014/main" xmlns="" id="{14275FA1-3F8E-664D-BDC4-912E5FB4B304}"/>
              </a:ext>
            </a:extLst>
          </p:cNvPr>
          <p:cNvSpPr/>
          <p:nvPr/>
        </p:nvSpPr>
        <p:spPr>
          <a:xfrm>
            <a:off x="3306505" y="1792519"/>
            <a:ext cx="5578989" cy="471925"/>
          </a:xfrm>
          <a:prstGeom prst="roundRect">
            <a:avLst>
              <a:gd name="adj" fmla="val 15000"/>
            </a:avLst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" altLang="zh-TW" sz="2800" b="1" kern="0" dirty="0">
                <a:solidFill>
                  <a:srgbClr val="0A6FB7"/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Value Based </a:t>
            </a:r>
            <a:r>
              <a:rPr lang="zh-TW" altLang="en-US" sz="2800" b="1" kern="0" dirty="0">
                <a:solidFill>
                  <a:schemeClr val="accent4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Microsoft Sans Serif"/>
                <a:sym typeface="Microsoft Sans Serif"/>
              </a:rPr>
              <a:t>的方法</a:t>
            </a:r>
            <a:endParaRPr lang="en" sz="2800" b="1" kern="0" dirty="0">
              <a:solidFill>
                <a:schemeClr val="accent4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Microsoft Sans Serif"/>
              <a:sym typeface="Microsoft Sans Serif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B8503BA5-D401-044A-A939-AC53E867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432" y="3937988"/>
            <a:ext cx="5359637" cy="24051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9E59AB51-2A20-6E49-A2F6-7217DCA6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871" y="3937988"/>
            <a:ext cx="2926929" cy="2238975"/>
          </a:xfrm>
          <a:prstGeom prst="rect">
            <a:avLst/>
          </a:prstGeom>
        </p:spPr>
      </p:pic>
      <p:sp>
        <p:nvSpPr>
          <p:cNvPr id="9" name="幻燈片編號">
            <a:extLst>
              <a:ext uri="{FF2B5EF4-FFF2-40B4-BE49-F238E27FC236}">
                <a16:creationId xmlns:a16="http://schemas.microsoft.com/office/drawing/2014/main" xmlns="" id="{C68247FD-F7EF-7B49-AAA7-1D2425A6EC7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664156" y="6387706"/>
            <a:ext cx="413576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88419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Microsoft Sans Serif"/>
                <a:sym typeface="Microsoft Sans Serif"/>
              </a:rPr>
              <a:pPr marL="0" marR="0" lvl="0" indent="0" algn="ctr" defTabSz="2921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88419"/>
                </a:srgb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Microsoft Sans Serif"/>
              <a:sym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0637563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2_Basic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1_BasicWhite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1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冒險29</Template>
  <TotalTime>442</TotalTime>
  <Words>2005</Words>
  <Application>Microsoft Office PowerPoint</Application>
  <PresentationFormat>自訂</PresentationFormat>
  <Paragraphs>142</Paragraphs>
  <Slides>21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22_BasicWhite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a85633pp@gmail.com</dc:creator>
  <cp:lastModifiedBy>chwa</cp:lastModifiedBy>
  <cp:revision>13</cp:revision>
  <dcterms:created xsi:type="dcterms:W3CDTF">2022-10-06T03:27:27Z</dcterms:created>
  <dcterms:modified xsi:type="dcterms:W3CDTF">2022-10-12T08:54:18Z</dcterms:modified>
</cp:coreProperties>
</file>